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40" r:id="rId1"/>
  </p:sldMasterIdLst>
  <p:sldIdLst>
    <p:sldId id="257" r:id="rId2"/>
    <p:sldId id="258" r:id="rId3"/>
    <p:sldId id="275" r:id="rId4"/>
    <p:sldId id="277" r:id="rId5"/>
    <p:sldId id="265" r:id="rId6"/>
    <p:sldId id="267" r:id="rId7"/>
    <p:sldId id="278" r:id="rId8"/>
    <p:sldId id="269" r:id="rId9"/>
    <p:sldId id="279" r:id="rId10"/>
    <p:sldId id="271" r:id="rId11"/>
    <p:sldId id="272"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A8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64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184DA70-C731-4C70-880D-CCD4705E623C}" type="datetime1">
              <a:rPr lang="en-US" smtClean="0"/>
              <a:t>11/28/2023</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402599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2D6E202-B606-4609-B914-27C9371A1F6D}" type="datetime1">
              <a:rPr lang="en-US" smtClean="0"/>
              <a:t>11/28/2023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0656115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11/28/2023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0577156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11/28/2023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1808778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11/28/2023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1296921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11/28/2023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56377900"/>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11/28/2023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16918057"/>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2A279-0833-481D-8C56-F67FD0AC6C50}" type="datetime1">
              <a:rPr lang="en-US" smtClean="0"/>
              <a:t>11/28/2023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520561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87DA83-5663-4C9C-B9AA-0B40A3DAFF81}" type="datetime1">
              <a:rPr lang="en-US" smtClean="0"/>
              <a:t>11/28/2023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49314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E1D723-8F53-4F53-90B0-1982A396982E}" type="datetime1">
              <a:rPr lang="en-US" smtClean="0"/>
              <a:t>11/28/2023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02633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669AF7-7BEB-44E4-9852-375E34362B5B}" type="datetime1">
              <a:rPr lang="en-US" smtClean="0"/>
              <a:t>11/28/2023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66638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AAAC38D-0552-4C82-B593-E6124DFADBE2}" type="datetime1">
              <a:rPr lang="en-US" smtClean="0"/>
              <a:t>11/28/2023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98750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DF0F1C-5577-4ACB-BB62-DF8F3C494C7E}" type="datetime1">
              <a:rPr lang="en-US" smtClean="0"/>
              <a:t>11/28/2023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678503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75B394-D9F9-4F0C-B15D-605F45CB9E9F}" type="datetime1">
              <a:rPr lang="en-US" smtClean="0"/>
              <a:t>11/28/2023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22184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667345-2558-425A-8533-9BFDBCE15005}" type="datetime1">
              <a:rPr lang="en-US" smtClean="0"/>
              <a:t>11/28/2023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19340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BEA474-078D-4E9B-9B14-09A87B19DC46}" type="datetime1">
              <a:rPr lang="en-US" smtClean="0"/>
              <a:t>11/28/2023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4095752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907D986-8816-4272-A432-0437A28A9828}" type="datetime1">
              <a:rPr lang="en-US" smtClean="0"/>
              <a:t>11/28/2023</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46905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2D6E202-B606-4609-B914-27C9371A1F6D}" type="datetime1">
              <a:rPr lang="en-US" smtClean="0"/>
              <a:t>11/28/2023</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1396128780"/>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 id="2147483857" r:id="rId17"/>
  </p:sldLayoutIdLst>
  <p:hf sldNum="0"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popups.uliege.be/2593-9483/docannexe/image/151/img-2.png"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D68DA-43BA-4508-8DE2-BA9BB7B2FA5B}"/>
              </a:ext>
            </a:extLst>
          </p:cNvPr>
          <p:cNvSpPr>
            <a:spLocks noGrp="1"/>
          </p:cNvSpPr>
          <p:nvPr>
            <p:ph type="ctrTitle"/>
          </p:nvPr>
        </p:nvSpPr>
        <p:spPr>
          <a:xfrm>
            <a:off x="5280424" y="1457680"/>
            <a:ext cx="6532791" cy="1332173"/>
          </a:xfrm>
        </p:spPr>
        <p:txBody>
          <a:bodyPr>
            <a:noAutofit/>
          </a:bodyPr>
          <a:lstStyle/>
          <a:p>
            <a:pPr algn="l"/>
            <a:r>
              <a:rPr lang="en-US" sz="3600" dirty="0">
                <a:latin typeface="Times New Roman" panose="02020603050405020304" pitchFamily="18" charset="0"/>
                <a:cs typeface="Times New Roman" panose="02020603050405020304" pitchFamily="18" charset="0"/>
              </a:rPr>
              <a:t>Covid-19 Outbreak: Impacts on Bank Deposits and Bank Lending</a:t>
            </a:r>
          </a:p>
        </p:txBody>
      </p:sp>
      <p:sp>
        <p:nvSpPr>
          <p:cNvPr id="3" name="Subtitle 2">
            <a:extLst>
              <a:ext uri="{FF2B5EF4-FFF2-40B4-BE49-F238E27FC236}">
                <a16:creationId xmlns:a16="http://schemas.microsoft.com/office/drawing/2014/main" id="{A8E9CFF2-3777-4FF4-A759-8491175B0B7C}"/>
              </a:ext>
            </a:extLst>
          </p:cNvPr>
          <p:cNvSpPr>
            <a:spLocks noGrp="1"/>
          </p:cNvSpPr>
          <p:nvPr>
            <p:ph type="subTitle" idx="1"/>
          </p:nvPr>
        </p:nvSpPr>
        <p:spPr>
          <a:xfrm>
            <a:off x="5125569" y="3119337"/>
            <a:ext cx="6269347" cy="1524862"/>
          </a:xfrm>
        </p:spPr>
        <p:txBody>
          <a:bodyPr>
            <a:normAutofit/>
          </a:bodyPr>
          <a:lstStyle/>
          <a:p>
            <a:r>
              <a:rPr lang="en-US" dirty="0" err="1">
                <a:solidFill>
                  <a:schemeClr val="tx1">
                    <a:lumMod val="85000"/>
                    <a:lumOff val="15000"/>
                  </a:schemeClr>
                </a:solidFill>
                <a:latin typeface="Times New Roman" panose="02020603050405020304" pitchFamily="18" charset="0"/>
                <a:cs typeface="Times New Roman" panose="02020603050405020304" pitchFamily="18" charset="0"/>
              </a:rPr>
              <a:t>Ardit</a:t>
            </a:r>
            <a:r>
              <a:rPr lang="en-US" dirty="0">
                <a:solidFill>
                  <a:schemeClr val="tx1">
                    <a:lumMod val="85000"/>
                    <a:lumOff val="15000"/>
                  </a:schemeClr>
                </a:solidFill>
                <a:latin typeface="Times New Roman" panose="02020603050405020304" pitchFamily="18" charset="0"/>
                <a:cs typeface="Times New Roman" panose="02020603050405020304" pitchFamily="18" charset="0"/>
              </a:rPr>
              <a:t> </a:t>
            </a:r>
            <a:r>
              <a:rPr lang="en-US" b="1" dirty="0">
                <a:solidFill>
                  <a:schemeClr val="tx1">
                    <a:lumMod val="85000"/>
                    <a:lumOff val="15000"/>
                  </a:schemeClr>
                </a:solidFill>
                <a:latin typeface="Times New Roman" panose="02020603050405020304" pitchFamily="18" charset="0"/>
                <a:cs typeface="Times New Roman" panose="02020603050405020304" pitchFamily="18" charset="0"/>
              </a:rPr>
              <a:t>Gjeçi</a:t>
            </a:r>
            <a:r>
              <a:rPr lang="en-US" b="1" baseline="30000" dirty="0">
                <a:solidFill>
                  <a:schemeClr val="tx1">
                    <a:lumMod val="85000"/>
                    <a:lumOff val="15000"/>
                  </a:schemeClr>
                </a:solidFill>
                <a:latin typeface="Times New Roman" panose="02020603050405020304" pitchFamily="18" charset="0"/>
                <a:cs typeface="Times New Roman" panose="02020603050405020304" pitchFamily="18" charset="0"/>
              </a:rPr>
              <a:t>1</a:t>
            </a:r>
          </a:p>
          <a:p>
            <a:r>
              <a:rPr lang="en-US" dirty="0" err="1">
                <a:solidFill>
                  <a:schemeClr val="tx1">
                    <a:lumMod val="85000"/>
                    <a:lumOff val="15000"/>
                  </a:schemeClr>
                </a:solidFill>
                <a:latin typeface="Times New Roman" panose="02020603050405020304" pitchFamily="18" charset="0"/>
                <a:cs typeface="Times New Roman" panose="02020603050405020304" pitchFamily="18" charset="0"/>
              </a:rPr>
              <a:t>Andromahi</a:t>
            </a:r>
            <a:r>
              <a:rPr lang="en-US" dirty="0">
                <a:solidFill>
                  <a:schemeClr val="tx1">
                    <a:lumMod val="85000"/>
                    <a:lumOff val="15000"/>
                  </a:schemeClr>
                </a:solidFill>
                <a:latin typeface="Times New Roman" panose="02020603050405020304" pitchFamily="18" charset="0"/>
                <a:cs typeface="Times New Roman" panose="02020603050405020304" pitchFamily="18" charset="0"/>
              </a:rPr>
              <a:t> </a:t>
            </a:r>
            <a:r>
              <a:rPr lang="en-US" b="1" dirty="0">
                <a:solidFill>
                  <a:schemeClr val="tx1">
                    <a:lumMod val="85000"/>
                    <a:lumOff val="15000"/>
                  </a:schemeClr>
                </a:solidFill>
                <a:latin typeface="Times New Roman" panose="02020603050405020304" pitchFamily="18" charset="0"/>
                <a:cs typeface="Times New Roman" panose="02020603050405020304" pitchFamily="18" charset="0"/>
              </a:rPr>
              <a:t>Kufo</a:t>
            </a:r>
            <a:r>
              <a:rPr lang="en-US" b="1" baseline="30000" dirty="0">
                <a:solidFill>
                  <a:schemeClr val="tx1">
                    <a:lumMod val="85000"/>
                    <a:lumOff val="15000"/>
                  </a:schemeClr>
                </a:solidFill>
                <a:latin typeface="Times New Roman" panose="02020603050405020304" pitchFamily="18" charset="0"/>
                <a:cs typeface="Times New Roman" panose="02020603050405020304" pitchFamily="18" charset="0"/>
              </a:rPr>
              <a:t>2</a:t>
            </a:r>
          </a:p>
          <a:p>
            <a:r>
              <a:rPr lang="en-US" dirty="0" err="1">
                <a:solidFill>
                  <a:schemeClr val="tx1">
                    <a:lumMod val="85000"/>
                    <a:lumOff val="15000"/>
                  </a:schemeClr>
                </a:solidFill>
                <a:latin typeface="Times New Roman" panose="02020603050405020304" pitchFamily="18" charset="0"/>
                <a:cs typeface="Times New Roman" panose="02020603050405020304" pitchFamily="18" charset="0"/>
              </a:rPr>
              <a:t>Athina</a:t>
            </a:r>
            <a:r>
              <a:rPr lang="en-US" dirty="0">
                <a:solidFill>
                  <a:schemeClr val="tx1">
                    <a:lumMod val="85000"/>
                    <a:lumOff val="15000"/>
                  </a:schemeClr>
                </a:solidFill>
                <a:latin typeface="Times New Roman" panose="02020603050405020304" pitchFamily="18" charset="0"/>
                <a:cs typeface="Times New Roman" panose="02020603050405020304" pitchFamily="18" charset="0"/>
              </a:rPr>
              <a:t> </a:t>
            </a:r>
            <a:r>
              <a:rPr lang="en-US" b="1" dirty="0">
                <a:solidFill>
                  <a:schemeClr val="tx1">
                    <a:lumMod val="85000"/>
                    <a:lumOff val="15000"/>
                  </a:schemeClr>
                </a:solidFill>
                <a:latin typeface="Times New Roman" panose="02020603050405020304" pitchFamily="18" charset="0"/>
                <a:cs typeface="Times New Roman" panose="02020603050405020304" pitchFamily="18" charset="0"/>
              </a:rPr>
              <a:t>Tori</a:t>
            </a:r>
            <a:r>
              <a:rPr lang="en-US" b="1" baseline="30000" dirty="0">
                <a:solidFill>
                  <a:schemeClr val="tx1">
                    <a:lumMod val="85000"/>
                    <a:lumOff val="15000"/>
                  </a:schemeClr>
                </a:solidFill>
                <a:latin typeface="Times New Roman" panose="02020603050405020304" pitchFamily="18" charset="0"/>
                <a:cs typeface="Times New Roman" panose="02020603050405020304" pitchFamily="18" charset="0"/>
              </a:rPr>
              <a:t>3</a:t>
            </a:r>
          </a:p>
          <a:p>
            <a:endParaRPr lang="en-US" dirty="0">
              <a:solidFill>
                <a:schemeClr val="tx1">
                  <a:lumMod val="85000"/>
                  <a:lumOff val="15000"/>
                </a:schemeClr>
              </a:solidFill>
            </a:endParaRPr>
          </a:p>
        </p:txBody>
      </p:sp>
      <p:pic>
        <p:nvPicPr>
          <p:cNvPr id="5" name="Picture 4" descr="A picture containing building, sitting, bench, side&#10;&#10;Description automatically generated">
            <a:extLst>
              <a:ext uri="{FF2B5EF4-FFF2-40B4-BE49-F238E27FC236}">
                <a16:creationId xmlns:a16="http://schemas.microsoft.com/office/drawing/2014/main" id="{282CF6DD-7FE8-4063-9551-1B7BBCE92ABE}"/>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 y="1"/>
            <a:ext cx="4635315" cy="6857999"/>
          </a:xfrm>
          <a:prstGeom prst="rect">
            <a:avLst/>
          </a:prstGeom>
        </p:spPr>
      </p:pic>
      <p:sp>
        <p:nvSpPr>
          <p:cNvPr id="7" name="Subtitle 2">
            <a:extLst>
              <a:ext uri="{FF2B5EF4-FFF2-40B4-BE49-F238E27FC236}">
                <a16:creationId xmlns:a16="http://schemas.microsoft.com/office/drawing/2014/main" id="{E6262C31-8C05-4043-88DD-60B61CE26C19}"/>
              </a:ext>
            </a:extLst>
          </p:cNvPr>
          <p:cNvSpPr txBox="1">
            <a:spLocks/>
          </p:cNvSpPr>
          <p:nvPr/>
        </p:nvSpPr>
        <p:spPr>
          <a:xfrm>
            <a:off x="7789528" y="4679161"/>
            <a:ext cx="3747546" cy="501593"/>
          </a:xfrm>
          <a:prstGeom prst="rect">
            <a:avLst/>
          </a:prstGeom>
        </p:spPr>
        <p:txBody>
          <a:bodyPr vert="horz" lIns="91440" tIns="45720" rIns="91440" bIns="45720" rtlCol="0">
            <a:normAutofit/>
          </a:bodyPr>
          <a:lstStyle>
            <a:lvl1pPr marL="0" indent="0" algn="ctr" defTabSz="914400" rtl="0" eaLnBrk="1" latinLnBrk="0" hangingPunct="1">
              <a:lnSpc>
                <a:spcPct val="120000"/>
              </a:lnSpc>
              <a:spcBef>
                <a:spcPts val="1000"/>
              </a:spcBef>
              <a:buFont typeface="Arial" panose="020B0604020202020204" pitchFamily="34" charset="0"/>
              <a:buNone/>
              <a:defRPr sz="2400" kern="1200">
                <a:solidFill>
                  <a:schemeClr val="tx1"/>
                </a:solidFill>
                <a:effectLst>
                  <a:outerShdw blurRad="50800" dist="38100" dir="2700000" algn="tl" rotWithShape="0">
                    <a:srgbClr val="000000">
                      <a:alpha val="48000"/>
                    </a:srgbClr>
                  </a:outerShdw>
                </a:effectLst>
                <a:latin typeface="+mn-lt"/>
                <a:ea typeface="+mn-ea"/>
                <a:cs typeface="+mn-cs"/>
              </a:defRPr>
            </a:lvl1pPr>
            <a:lvl2pPr marL="457200" indent="0" algn="ctr" defTabSz="914400" rtl="0" eaLnBrk="1" latinLnBrk="0" hangingPunct="1">
              <a:lnSpc>
                <a:spcPct val="120000"/>
              </a:lnSpc>
              <a:spcBef>
                <a:spcPts val="500"/>
              </a:spcBef>
              <a:buFont typeface="Arial" panose="020B0604020202020204" pitchFamily="34" charset="0"/>
              <a:buNone/>
              <a:defRPr sz="2000" kern="1200">
                <a:solidFill>
                  <a:schemeClr val="tx1"/>
                </a:solidFill>
                <a:effectLst>
                  <a:outerShdw blurRad="50800" dist="38100" dir="2700000" algn="tl" rotWithShape="0">
                    <a:srgbClr val="000000">
                      <a:alpha val="48000"/>
                    </a:srgbClr>
                  </a:outerShdw>
                </a:effectLst>
                <a:latin typeface="+mn-lt"/>
                <a:ea typeface="+mn-ea"/>
                <a:cs typeface="+mn-cs"/>
              </a:defRPr>
            </a:lvl2pPr>
            <a:lvl3pPr marL="914400" indent="0" algn="ctr" defTabSz="914400" rtl="0" eaLnBrk="1" latinLnBrk="0" hangingPunct="1">
              <a:lnSpc>
                <a:spcPct val="120000"/>
              </a:lnSpc>
              <a:spcBef>
                <a:spcPts val="500"/>
              </a:spcBef>
              <a:buFont typeface="Arial" panose="020B0604020202020204" pitchFamily="34" charset="0"/>
              <a:buNone/>
              <a:defRPr sz="18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3716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4pPr>
            <a:lvl5pPr marL="18288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2860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7432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2004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6576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r>
              <a:rPr lang="en-US" sz="1800" b="1" baseline="30000" dirty="0">
                <a:effectLst/>
                <a:latin typeface="Times New Roman" panose="02020603050405020304" pitchFamily="18" charset="0"/>
                <a:cs typeface="Times New Roman" panose="02020603050405020304" pitchFamily="18" charset="0"/>
              </a:rPr>
              <a:t>1,2,3</a:t>
            </a:r>
            <a:r>
              <a:rPr lang="en-US" sz="1800" b="1" dirty="0">
                <a:effectLst/>
                <a:latin typeface="Times New Roman" panose="02020603050405020304" pitchFamily="18" charset="0"/>
                <a:cs typeface="Times New Roman" panose="02020603050405020304" pitchFamily="18" charset="0"/>
              </a:rPr>
              <a:t>University of New York Tirana</a:t>
            </a:r>
          </a:p>
        </p:txBody>
      </p:sp>
      <p:sp>
        <p:nvSpPr>
          <p:cNvPr id="8" name="Rectangle 7">
            <a:extLst>
              <a:ext uri="{FF2B5EF4-FFF2-40B4-BE49-F238E27FC236}">
                <a16:creationId xmlns:a16="http://schemas.microsoft.com/office/drawing/2014/main" id="{E11F0575-6AD8-4386-9F1D-5058F272223D}"/>
              </a:ext>
            </a:extLst>
          </p:cNvPr>
          <p:cNvSpPr/>
          <p:nvPr/>
        </p:nvSpPr>
        <p:spPr>
          <a:xfrm>
            <a:off x="5784981" y="6398413"/>
            <a:ext cx="6028234" cy="461665"/>
          </a:xfrm>
          <a:prstGeom prst="rect">
            <a:avLst/>
          </a:prstGeom>
        </p:spPr>
        <p:txBody>
          <a:bodyPr wrap="square">
            <a:spAutoFit/>
          </a:bodyPr>
          <a:lstStyle/>
          <a:p>
            <a:pPr algn="ctr"/>
            <a:r>
              <a:rPr lang="en-US" b="1" i="1" baseline="30000" dirty="0">
                <a:latin typeface="Times New Roman" panose="02020603050405020304" pitchFamily="18" charset="0"/>
                <a:cs typeface="Times New Roman" panose="02020603050405020304" pitchFamily="18" charset="0"/>
              </a:rPr>
              <a:t>17th South-Eastern European Economic Research Workshop </a:t>
            </a:r>
          </a:p>
          <a:p>
            <a:pPr algn="ctr"/>
            <a:r>
              <a:rPr lang="en-US" b="1" i="1" baseline="30000" dirty="0">
                <a:latin typeface="Times New Roman" panose="02020603050405020304" pitchFamily="18" charset="0"/>
                <a:cs typeface="Times New Roman" panose="02020603050405020304" pitchFamily="18" charset="0"/>
              </a:rPr>
              <a:t>Tirana, 04-05 December 2023</a:t>
            </a:r>
          </a:p>
        </p:txBody>
      </p:sp>
      <p:pic>
        <p:nvPicPr>
          <p:cNvPr id="9" name="Picture 8" descr="Logo">
            <a:extLst>
              <a:ext uri="{FF2B5EF4-FFF2-40B4-BE49-F238E27FC236}">
                <a16:creationId xmlns:a16="http://schemas.microsoft.com/office/drawing/2014/main" id="{C3C5A3DC-4793-44F0-A9C1-3410EB690DA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89528" y="267738"/>
            <a:ext cx="841288" cy="1189941"/>
          </a:xfrm>
          <a:prstGeom prst="rect">
            <a:avLst/>
          </a:prstGeom>
          <a:noFill/>
          <a:ln>
            <a:noFill/>
          </a:ln>
        </p:spPr>
      </p:pic>
    </p:spTree>
    <p:extLst>
      <p:ext uri="{BB962C8B-B14F-4D97-AF65-F5344CB8AC3E}">
        <p14:creationId xmlns:p14="http://schemas.microsoft.com/office/powerpoint/2010/main" val="4043737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2EA78-AEB3-469B-9025-3B17201A457B}"/>
              </a:ext>
            </a:extLst>
          </p:cNvPr>
          <p:cNvSpPr>
            <a:spLocks noGrp="1"/>
          </p:cNvSpPr>
          <p:nvPr>
            <p:ph type="title"/>
          </p:nvPr>
        </p:nvSpPr>
        <p:spPr>
          <a:xfrm>
            <a:off x="1814566" y="2475690"/>
            <a:ext cx="8989397" cy="1242437"/>
          </a:xfrm>
        </p:spPr>
        <p:txBody>
          <a:bodyPr anchor="ctr">
            <a:noAutofit/>
          </a:bodyPr>
          <a:lstStyle/>
          <a:p>
            <a:pPr marL="342900" lvl="0" indent="-342900" algn="just">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We show that deposit growth rate is positively and statistically significant associated with loan growth ratio in all models. This indicates that during uncertain economic events individuals and businesses becomes more risk-averse and prefer to keep their money in safe and liquid assets. </a:t>
            </a:r>
          </a:p>
        </p:txBody>
      </p:sp>
      <p:sp>
        <p:nvSpPr>
          <p:cNvPr id="3" name="Subtitle 2">
            <a:extLst>
              <a:ext uri="{FF2B5EF4-FFF2-40B4-BE49-F238E27FC236}">
                <a16:creationId xmlns:a16="http://schemas.microsoft.com/office/drawing/2014/main" id="{255E1F2F-E259-4EA8-9FFD-3A10AF541859}"/>
              </a:ext>
            </a:extLst>
          </p:cNvPr>
          <p:cNvSpPr>
            <a:spLocks noGrp="1"/>
          </p:cNvSpPr>
          <p:nvPr>
            <p:ph idx="1"/>
          </p:nvPr>
        </p:nvSpPr>
        <p:spPr>
          <a:xfrm>
            <a:off x="1687510" y="330200"/>
            <a:ext cx="10018713" cy="762001"/>
          </a:xfrm>
        </p:spPr>
        <p:txBody>
          <a:bodyPr>
            <a:normAutofit/>
          </a:bodyPr>
          <a:lstStyle/>
          <a:p>
            <a:pPr marL="0" indent="0" algn="l">
              <a:buNone/>
            </a:pPr>
            <a:r>
              <a:rPr lang="en-US" sz="4400" dirty="0">
                <a:latin typeface="Times New Roman" panose="02020603050405020304" pitchFamily="18" charset="0"/>
                <a:cs typeface="Times New Roman" panose="02020603050405020304" pitchFamily="18" charset="0"/>
              </a:rPr>
              <a:t>Conclusions</a:t>
            </a:r>
          </a:p>
        </p:txBody>
      </p:sp>
      <p:sp>
        <p:nvSpPr>
          <p:cNvPr id="6" name="Title 1">
            <a:extLst>
              <a:ext uri="{FF2B5EF4-FFF2-40B4-BE49-F238E27FC236}">
                <a16:creationId xmlns:a16="http://schemas.microsoft.com/office/drawing/2014/main" id="{0337FBB9-9442-4A3B-80C5-B82D584B7CA0}"/>
              </a:ext>
            </a:extLst>
          </p:cNvPr>
          <p:cNvSpPr txBox="1">
            <a:spLocks/>
          </p:cNvSpPr>
          <p:nvPr/>
        </p:nvSpPr>
        <p:spPr>
          <a:xfrm>
            <a:off x="1814566" y="3912779"/>
            <a:ext cx="8989397" cy="1242437"/>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just">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Our main finding is that there is a significant positive effect of deposit growth on banks’ lending during the pandemic. The results reveal that deposit growth, primarily due to increased savings and government stimulus efforts, led to an increase in banks' lending activities during the early stages of the pandemic. </a:t>
            </a:r>
          </a:p>
        </p:txBody>
      </p:sp>
      <p:sp>
        <p:nvSpPr>
          <p:cNvPr id="7" name="Title 1">
            <a:extLst>
              <a:ext uri="{FF2B5EF4-FFF2-40B4-BE49-F238E27FC236}">
                <a16:creationId xmlns:a16="http://schemas.microsoft.com/office/drawing/2014/main" id="{1590088C-1E0A-4090-BD82-12B170011DF7}"/>
              </a:ext>
            </a:extLst>
          </p:cNvPr>
          <p:cNvSpPr txBox="1">
            <a:spLocks/>
          </p:cNvSpPr>
          <p:nvPr/>
        </p:nvSpPr>
        <p:spPr>
          <a:xfrm>
            <a:off x="1756783" y="3924416"/>
            <a:ext cx="8541762" cy="1752599"/>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Wingdings" panose="05000000000000000000" pitchFamily="2" charset="2"/>
              <a:buChar char="Ø"/>
            </a:pPr>
            <a:endParaRPr lang="en-US" sz="2000" dirty="0">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id="{09D831E7-94CF-4448-BAF0-5DA0975DAA1A}"/>
              </a:ext>
            </a:extLst>
          </p:cNvPr>
          <p:cNvSpPr txBox="1">
            <a:spLocks/>
          </p:cNvSpPr>
          <p:nvPr/>
        </p:nvSpPr>
        <p:spPr>
          <a:xfrm>
            <a:off x="1893455" y="5373142"/>
            <a:ext cx="8723135" cy="968263"/>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288925" indent="-288925" algn="just">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We show that during uncertain economic events individuals and businesses becomes more risk-averse and prefer to keep their money in safe and liquid assets. </a:t>
            </a:r>
          </a:p>
        </p:txBody>
      </p:sp>
      <p:sp>
        <p:nvSpPr>
          <p:cNvPr id="9" name="Title 1">
            <a:extLst>
              <a:ext uri="{FF2B5EF4-FFF2-40B4-BE49-F238E27FC236}">
                <a16:creationId xmlns:a16="http://schemas.microsoft.com/office/drawing/2014/main" id="{FEF6E5AC-634B-425A-BBD4-5A9375AE12B0}"/>
              </a:ext>
            </a:extLst>
          </p:cNvPr>
          <p:cNvSpPr txBox="1">
            <a:spLocks/>
          </p:cNvSpPr>
          <p:nvPr/>
        </p:nvSpPr>
        <p:spPr>
          <a:xfrm>
            <a:off x="1787460" y="1301138"/>
            <a:ext cx="8674376" cy="968263"/>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4488" indent="-344488" algn="just">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We evaluate the relationship between deposits growth and bank lending behavior. Our analysis is based on a sample of 6 (six) Western Balkan countries over the period from 2012 to 2021.</a:t>
            </a:r>
          </a:p>
        </p:txBody>
      </p:sp>
    </p:spTree>
    <p:extLst>
      <p:ext uri="{BB962C8B-B14F-4D97-AF65-F5344CB8AC3E}">
        <p14:creationId xmlns:p14="http://schemas.microsoft.com/office/powerpoint/2010/main" val="3998311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55E1F2F-E259-4EA8-9FFD-3A10AF541859}"/>
              </a:ext>
            </a:extLst>
          </p:cNvPr>
          <p:cNvSpPr>
            <a:spLocks noGrp="1"/>
          </p:cNvSpPr>
          <p:nvPr>
            <p:ph idx="1"/>
          </p:nvPr>
        </p:nvSpPr>
        <p:spPr>
          <a:xfrm>
            <a:off x="1438128" y="2925618"/>
            <a:ext cx="10018713" cy="762001"/>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Thank you for your attention!</a:t>
            </a:r>
          </a:p>
        </p:txBody>
      </p:sp>
    </p:spTree>
    <p:extLst>
      <p:ext uri="{BB962C8B-B14F-4D97-AF65-F5344CB8AC3E}">
        <p14:creationId xmlns:p14="http://schemas.microsoft.com/office/powerpoint/2010/main" val="2503481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5428F22-76B3-4107-AADE-3F9EC95FD3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346FBCF-5353-4172-96F5-4B7EB07777C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290265" y="-12875"/>
            <a:ext cx="2604396" cy="6890194"/>
            <a:chOff x="2199787" y="-12875"/>
            <a:chExt cx="2679011" cy="6890194"/>
          </a:xfrm>
        </p:grpSpPr>
        <p:sp useBgFill="1">
          <p:nvSpPr>
            <p:cNvPr id="13" name="Rectangle 19">
              <a:extLst>
                <a:ext uri="{FF2B5EF4-FFF2-40B4-BE49-F238E27FC236}">
                  <a16:creationId xmlns:a16="http://schemas.microsoft.com/office/drawing/2014/main" id="{343F3E6D-808D-43AD-9485-AD0014BEAE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2199787" y="-12875"/>
              <a:ext cx="2679011" cy="5301468"/>
            </a:xfrm>
            <a:custGeom>
              <a:avLst/>
              <a:gdLst>
                <a:gd name="connsiteX0" fmla="*/ 0 w 2570017"/>
                <a:gd name="connsiteY0" fmla="*/ 0 h 2554287"/>
                <a:gd name="connsiteX1" fmla="*/ 2570017 w 2570017"/>
                <a:gd name="connsiteY1" fmla="*/ 0 h 2554287"/>
                <a:gd name="connsiteX2" fmla="*/ 2570017 w 2570017"/>
                <a:gd name="connsiteY2" fmla="*/ 2554287 h 2554287"/>
                <a:gd name="connsiteX3" fmla="*/ 0 w 2570017"/>
                <a:gd name="connsiteY3" fmla="*/ 2554287 h 2554287"/>
                <a:gd name="connsiteX4" fmla="*/ 0 w 2570017"/>
                <a:gd name="connsiteY4" fmla="*/ 0 h 2554287"/>
                <a:gd name="connsiteX0" fmla="*/ 904009 w 2570017"/>
                <a:gd name="connsiteY0" fmla="*/ 0 h 2554287"/>
                <a:gd name="connsiteX1" fmla="*/ 2570017 w 2570017"/>
                <a:gd name="connsiteY1" fmla="*/ 0 h 2554287"/>
                <a:gd name="connsiteX2" fmla="*/ 2570017 w 2570017"/>
                <a:gd name="connsiteY2" fmla="*/ 2554287 h 2554287"/>
                <a:gd name="connsiteX3" fmla="*/ 0 w 2570017"/>
                <a:gd name="connsiteY3" fmla="*/ 2554287 h 2554287"/>
                <a:gd name="connsiteX4" fmla="*/ 904009 w 2570017"/>
                <a:gd name="connsiteY4" fmla="*/ 0 h 2554287"/>
                <a:gd name="connsiteX0" fmla="*/ 644236 w 2570017"/>
                <a:gd name="connsiteY0" fmla="*/ 10391 h 2554287"/>
                <a:gd name="connsiteX1" fmla="*/ 2570017 w 2570017"/>
                <a:gd name="connsiteY1" fmla="*/ 0 h 2554287"/>
                <a:gd name="connsiteX2" fmla="*/ 2570017 w 2570017"/>
                <a:gd name="connsiteY2" fmla="*/ 2554287 h 2554287"/>
                <a:gd name="connsiteX3" fmla="*/ 0 w 2570017"/>
                <a:gd name="connsiteY3" fmla="*/ 2554287 h 2554287"/>
                <a:gd name="connsiteX4" fmla="*/ 644236 w 2570017"/>
                <a:gd name="connsiteY4" fmla="*/ 10391 h 2554287"/>
                <a:gd name="connsiteX0" fmla="*/ 633845 w 2570017"/>
                <a:gd name="connsiteY0" fmla="*/ 0 h 2554287"/>
                <a:gd name="connsiteX1" fmla="*/ 2570017 w 2570017"/>
                <a:gd name="connsiteY1" fmla="*/ 0 h 2554287"/>
                <a:gd name="connsiteX2" fmla="*/ 2570017 w 2570017"/>
                <a:gd name="connsiteY2" fmla="*/ 2554287 h 2554287"/>
                <a:gd name="connsiteX3" fmla="*/ 0 w 2570017"/>
                <a:gd name="connsiteY3" fmla="*/ 2554287 h 2554287"/>
                <a:gd name="connsiteX4" fmla="*/ 633845 w 2570017"/>
                <a:gd name="connsiteY4" fmla="*/ 0 h 2554287"/>
                <a:gd name="connsiteX0" fmla="*/ 675409 w 2611581"/>
                <a:gd name="connsiteY0" fmla="*/ 0 h 2554287"/>
                <a:gd name="connsiteX1" fmla="*/ 2611581 w 2611581"/>
                <a:gd name="connsiteY1" fmla="*/ 0 h 2554287"/>
                <a:gd name="connsiteX2" fmla="*/ 2611581 w 2611581"/>
                <a:gd name="connsiteY2" fmla="*/ 2554287 h 2554287"/>
                <a:gd name="connsiteX3" fmla="*/ 0 w 2611581"/>
                <a:gd name="connsiteY3" fmla="*/ 2554287 h 2554287"/>
                <a:gd name="connsiteX4" fmla="*/ 675409 w 2611581"/>
                <a:gd name="connsiteY4" fmla="*/ 0 h 2554287"/>
                <a:gd name="connsiteX0" fmla="*/ 650979 w 2587151"/>
                <a:gd name="connsiteY0" fmla="*/ 0 h 2554287"/>
                <a:gd name="connsiteX1" fmla="*/ 2587151 w 2587151"/>
                <a:gd name="connsiteY1" fmla="*/ 0 h 2554287"/>
                <a:gd name="connsiteX2" fmla="*/ 2587151 w 2587151"/>
                <a:gd name="connsiteY2" fmla="*/ 2554287 h 2554287"/>
                <a:gd name="connsiteX3" fmla="*/ 0 w 2587151"/>
                <a:gd name="connsiteY3" fmla="*/ 2548595 h 2554287"/>
                <a:gd name="connsiteX4" fmla="*/ 650979 w 2587151"/>
                <a:gd name="connsiteY4" fmla="*/ 0 h 2554287"/>
                <a:gd name="connsiteX0" fmla="*/ 730379 w 2587151"/>
                <a:gd name="connsiteY0" fmla="*/ 5692 h 2554287"/>
                <a:gd name="connsiteX1" fmla="*/ 2587151 w 2587151"/>
                <a:gd name="connsiteY1" fmla="*/ 0 h 2554287"/>
                <a:gd name="connsiteX2" fmla="*/ 2587151 w 2587151"/>
                <a:gd name="connsiteY2" fmla="*/ 2554287 h 2554287"/>
                <a:gd name="connsiteX3" fmla="*/ 0 w 2587151"/>
                <a:gd name="connsiteY3" fmla="*/ 2548595 h 2554287"/>
                <a:gd name="connsiteX4" fmla="*/ 730379 w 2587151"/>
                <a:gd name="connsiteY4" fmla="*/ 5692 h 2554287"/>
                <a:gd name="connsiteX0" fmla="*/ 864750 w 2587151"/>
                <a:gd name="connsiteY0" fmla="*/ 2847 h 2554287"/>
                <a:gd name="connsiteX1" fmla="*/ 2587151 w 2587151"/>
                <a:gd name="connsiteY1" fmla="*/ 0 h 2554287"/>
                <a:gd name="connsiteX2" fmla="*/ 2587151 w 2587151"/>
                <a:gd name="connsiteY2" fmla="*/ 2554287 h 2554287"/>
                <a:gd name="connsiteX3" fmla="*/ 0 w 2587151"/>
                <a:gd name="connsiteY3" fmla="*/ 2548595 h 2554287"/>
                <a:gd name="connsiteX4" fmla="*/ 864750 w 2587151"/>
                <a:gd name="connsiteY4" fmla="*/ 2847 h 2554287"/>
                <a:gd name="connsiteX0" fmla="*/ 883073 w 2587151"/>
                <a:gd name="connsiteY0" fmla="*/ 1 h 2554287"/>
                <a:gd name="connsiteX1" fmla="*/ 2587151 w 2587151"/>
                <a:gd name="connsiteY1" fmla="*/ 0 h 2554287"/>
                <a:gd name="connsiteX2" fmla="*/ 2587151 w 2587151"/>
                <a:gd name="connsiteY2" fmla="*/ 2554287 h 2554287"/>
                <a:gd name="connsiteX3" fmla="*/ 0 w 2587151"/>
                <a:gd name="connsiteY3" fmla="*/ 2548595 h 2554287"/>
                <a:gd name="connsiteX4" fmla="*/ 883073 w 2587151"/>
                <a:gd name="connsiteY4" fmla="*/ 1 h 2554287"/>
                <a:gd name="connsiteX0" fmla="*/ 895288 w 2599366"/>
                <a:gd name="connsiteY0" fmla="*/ 1 h 2554287"/>
                <a:gd name="connsiteX1" fmla="*/ 2599366 w 2599366"/>
                <a:gd name="connsiteY1" fmla="*/ 0 h 2554287"/>
                <a:gd name="connsiteX2" fmla="*/ 2599366 w 2599366"/>
                <a:gd name="connsiteY2" fmla="*/ 2554287 h 2554287"/>
                <a:gd name="connsiteX3" fmla="*/ 0 w 2599366"/>
                <a:gd name="connsiteY3" fmla="*/ 2542904 h 2554287"/>
                <a:gd name="connsiteX4" fmla="*/ 895288 w 2599366"/>
                <a:gd name="connsiteY4" fmla="*/ 1 h 2554287"/>
                <a:gd name="connsiteX0" fmla="*/ 895288 w 2599366"/>
                <a:gd name="connsiteY0" fmla="*/ 1 h 2554287"/>
                <a:gd name="connsiteX1" fmla="*/ 2599366 w 2599366"/>
                <a:gd name="connsiteY1" fmla="*/ 0 h 2554287"/>
                <a:gd name="connsiteX2" fmla="*/ 2599366 w 2599366"/>
                <a:gd name="connsiteY2" fmla="*/ 2554287 h 2554287"/>
                <a:gd name="connsiteX3" fmla="*/ 0 w 2599366"/>
                <a:gd name="connsiteY3" fmla="*/ 2542904 h 2554287"/>
                <a:gd name="connsiteX4" fmla="*/ 895288 w 2599366"/>
                <a:gd name="connsiteY4" fmla="*/ 1 h 2554287"/>
                <a:gd name="connsiteX0" fmla="*/ 895288 w 2611581"/>
                <a:gd name="connsiteY0" fmla="*/ 1 h 2565670"/>
                <a:gd name="connsiteX1" fmla="*/ 2599366 w 2611581"/>
                <a:gd name="connsiteY1" fmla="*/ 0 h 2565670"/>
                <a:gd name="connsiteX2" fmla="*/ 2611581 w 2611581"/>
                <a:gd name="connsiteY2" fmla="*/ 2565670 h 2565670"/>
                <a:gd name="connsiteX3" fmla="*/ 0 w 2611581"/>
                <a:gd name="connsiteY3" fmla="*/ 2542904 h 2565670"/>
                <a:gd name="connsiteX4" fmla="*/ 895288 w 2611581"/>
                <a:gd name="connsiteY4" fmla="*/ 1 h 2565670"/>
                <a:gd name="connsiteX0" fmla="*/ 895288 w 2611581"/>
                <a:gd name="connsiteY0" fmla="*/ 1 h 2565670"/>
                <a:gd name="connsiteX1" fmla="*/ 2599366 w 2611581"/>
                <a:gd name="connsiteY1" fmla="*/ 0 h 2565670"/>
                <a:gd name="connsiteX2" fmla="*/ 2611581 w 2611581"/>
                <a:gd name="connsiteY2" fmla="*/ 2565670 h 2565670"/>
                <a:gd name="connsiteX3" fmla="*/ 0 w 2611581"/>
                <a:gd name="connsiteY3" fmla="*/ 2542904 h 2565670"/>
                <a:gd name="connsiteX4" fmla="*/ 895288 w 2611581"/>
                <a:gd name="connsiteY4" fmla="*/ 1 h 2565670"/>
                <a:gd name="connsiteX0" fmla="*/ 895288 w 2611581"/>
                <a:gd name="connsiteY0" fmla="*/ 1 h 2565670"/>
                <a:gd name="connsiteX1" fmla="*/ 2599366 w 2611581"/>
                <a:gd name="connsiteY1" fmla="*/ 0 h 2565670"/>
                <a:gd name="connsiteX2" fmla="*/ 2611581 w 2611581"/>
                <a:gd name="connsiteY2" fmla="*/ 2565670 h 2565670"/>
                <a:gd name="connsiteX3" fmla="*/ 0 w 2611581"/>
                <a:gd name="connsiteY3" fmla="*/ 2545750 h 2565670"/>
                <a:gd name="connsiteX4" fmla="*/ 895288 w 2611581"/>
                <a:gd name="connsiteY4" fmla="*/ 1 h 2565670"/>
                <a:gd name="connsiteX0" fmla="*/ 1544433 w 3260726"/>
                <a:gd name="connsiteY0" fmla="*/ 1 h 2565670"/>
                <a:gd name="connsiteX1" fmla="*/ 3248511 w 3260726"/>
                <a:gd name="connsiteY1" fmla="*/ 0 h 2565670"/>
                <a:gd name="connsiteX2" fmla="*/ 3260726 w 3260726"/>
                <a:gd name="connsiteY2" fmla="*/ 2565670 h 2565670"/>
                <a:gd name="connsiteX3" fmla="*/ 0 w 3260726"/>
                <a:gd name="connsiteY3" fmla="*/ 2521058 h 2565670"/>
                <a:gd name="connsiteX4" fmla="*/ 1544433 w 3260726"/>
                <a:gd name="connsiteY4" fmla="*/ 1 h 2565670"/>
                <a:gd name="connsiteX0" fmla="*/ 921784 w 3260726"/>
                <a:gd name="connsiteY0" fmla="*/ 12347 h 2565670"/>
                <a:gd name="connsiteX1" fmla="*/ 3248511 w 3260726"/>
                <a:gd name="connsiteY1" fmla="*/ 0 h 2565670"/>
                <a:gd name="connsiteX2" fmla="*/ 3260726 w 3260726"/>
                <a:gd name="connsiteY2" fmla="*/ 2565670 h 2565670"/>
                <a:gd name="connsiteX3" fmla="*/ 0 w 3260726"/>
                <a:gd name="connsiteY3" fmla="*/ 2521058 h 2565670"/>
                <a:gd name="connsiteX4" fmla="*/ 921784 w 3260726"/>
                <a:gd name="connsiteY4" fmla="*/ 12347 h 2565670"/>
                <a:gd name="connsiteX0" fmla="*/ 921784 w 3260726"/>
                <a:gd name="connsiteY0" fmla="*/ 12347 h 2565670"/>
                <a:gd name="connsiteX1" fmla="*/ 2321160 w 3260726"/>
                <a:gd name="connsiteY1" fmla="*/ 0 h 2565670"/>
                <a:gd name="connsiteX2" fmla="*/ 3260726 w 3260726"/>
                <a:gd name="connsiteY2" fmla="*/ 2565670 h 2565670"/>
                <a:gd name="connsiteX3" fmla="*/ 0 w 3260726"/>
                <a:gd name="connsiteY3" fmla="*/ 2521058 h 2565670"/>
                <a:gd name="connsiteX4" fmla="*/ 921784 w 3260726"/>
                <a:gd name="connsiteY4" fmla="*/ 12347 h 2565670"/>
                <a:gd name="connsiteX0" fmla="*/ 921784 w 2322228"/>
                <a:gd name="connsiteY0" fmla="*/ 12347 h 2565670"/>
                <a:gd name="connsiteX1" fmla="*/ 2321160 w 2322228"/>
                <a:gd name="connsiteY1" fmla="*/ 0 h 2565670"/>
                <a:gd name="connsiteX2" fmla="*/ 2320129 w 2322228"/>
                <a:gd name="connsiteY2" fmla="*/ 2565670 h 2565670"/>
                <a:gd name="connsiteX3" fmla="*/ 0 w 2322228"/>
                <a:gd name="connsiteY3" fmla="*/ 2521058 h 2565670"/>
                <a:gd name="connsiteX4" fmla="*/ 921784 w 2322228"/>
                <a:gd name="connsiteY4" fmla="*/ 12347 h 2565670"/>
                <a:gd name="connsiteX0" fmla="*/ 921784 w 2322228"/>
                <a:gd name="connsiteY0" fmla="*/ 0 h 2571841"/>
                <a:gd name="connsiteX1" fmla="*/ 2321160 w 2322228"/>
                <a:gd name="connsiteY1" fmla="*/ 6171 h 2571841"/>
                <a:gd name="connsiteX2" fmla="*/ 2320129 w 2322228"/>
                <a:gd name="connsiteY2" fmla="*/ 2571841 h 2571841"/>
                <a:gd name="connsiteX3" fmla="*/ 0 w 2322228"/>
                <a:gd name="connsiteY3" fmla="*/ 2527229 h 2571841"/>
                <a:gd name="connsiteX4" fmla="*/ 921784 w 2322228"/>
                <a:gd name="connsiteY4" fmla="*/ 0 h 2571841"/>
                <a:gd name="connsiteX0" fmla="*/ 921784 w 2611583"/>
                <a:gd name="connsiteY0" fmla="*/ 0 h 2540977"/>
                <a:gd name="connsiteX1" fmla="*/ 2321160 w 2611583"/>
                <a:gd name="connsiteY1" fmla="*/ 6171 h 2540977"/>
                <a:gd name="connsiteX2" fmla="*/ 2611583 w 2611583"/>
                <a:gd name="connsiteY2" fmla="*/ 2540977 h 2540977"/>
                <a:gd name="connsiteX3" fmla="*/ 0 w 2611583"/>
                <a:gd name="connsiteY3" fmla="*/ 2527229 h 2540977"/>
                <a:gd name="connsiteX4" fmla="*/ 921784 w 2611583"/>
                <a:gd name="connsiteY4" fmla="*/ 0 h 2540977"/>
                <a:gd name="connsiteX0" fmla="*/ 921784 w 2611583"/>
                <a:gd name="connsiteY0" fmla="*/ 2 h 2540979"/>
                <a:gd name="connsiteX1" fmla="*/ 2572870 w 2611583"/>
                <a:gd name="connsiteY1" fmla="*/ 0 h 2540979"/>
                <a:gd name="connsiteX2" fmla="*/ 2611583 w 2611583"/>
                <a:gd name="connsiteY2" fmla="*/ 2540979 h 2540979"/>
                <a:gd name="connsiteX3" fmla="*/ 0 w 2611583"/>
                <a:gd name="connsiteY3" fmla="*/ 2527231 h 2540979"/>
                <a:gd name="connsiteX4" fmla="*/ 921784 w 2611583"/>
                <a:gd name="connsiteY4" fmla="*/ 2 h 2540979"/>
                <a:gd name="connsiteX0" fmla="*/ 921784 w 2705467"/>
                <a:gd name="connsiteY0" fmla="*/ 0 h 2540977"/>
                <a:gd name="connsiteX1" fmla="*/ 2705349 w 2705467"/>
                <a:gd name="connsiteY1" fmla="*/ 6171 h 2540977"/>
                <a:gd name="connsiteX2" fmla="*/ 2611583 w 2705467"/>
                <a:gd name="connsiteY2" fmla="*/ 2540977 h 2540977"/>
                <a:gd name="connsiteX3" fmla="*/ 0 w 2705467"/>
                <a:gd name="connsiteY3" fmla="*/ 2527229 h 2540977"/>
                <a:gd name="connsiteX4" fmla="*/ 921784 w 2705467"/>
                <a:gd name="connsiteY4" fmla="*/ 0 h 2540977"/>
                <a:gd name="connsiteX0" fmla="*/ 921784 w 2718702"/>
                <a:gd name="connsiteY0" fmla="*/ 2 h 2540979"/>
                <a:gd name="connsiteX1" fmla="*/ 2718597 w 2718702"/>
                <a:gd name="connsiteY1" fmla="*/ 0 h 2540979"/>
                <a:gd name="connsiteX2" fmla="*/ 2611583 w 2718702"/>
                <a:gd name="connsiteY2" fmla="*/ 2540979 h 2540979"/>
                <a:gd name="connsiteX3" fmla="*/ 0 w 2718702"/>
                <a:gd name="connsiteY3" fmla="*/ 2527231 h 2540979"/>
                <a:gd name="connsiteX4" fmla="*/ 921784 w 2718702"/>
                <a:gd name="connsiteY4" fmla="*/ 2 h 2540979"/>
                <a:gd name="connsiteX0" fmla="*/ 921784 w 2679012"/>
                <a:gd name="connsiteY0" fmla="*/ 0 h 2540977"/>
                <a:gd name="connsiteX1" fmla="*/ 2678853 w 2679012"/>
                <a:gd name="connsiteY1" fmla="*/ 6171 h 2540977"/>
                <a:gd name="connsiteX2" fmla="*/ 2611583 w 2679012"/>
                <a:gd name="connsiteY2" fmla="*/ 2540977 h 2540977"/>
                <a:gd name="connsiteX3" fmla="*/ 0 w 2679012"/>
                <a:gd name="connsiteY3" fmla="*/ 2527229 h 2540977"/>
                <a:gd name="connsiteX4" fmla="*/ 921784 w 2679012"/>
                <a:gd name="connsiteY4" fmla="*/ 0 h 2540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9012" h="2540977">
                  <a:moveTo>
                    <a:pt x="921784" y="0"/>
                  </a:moveTo>
                  <a:lnTo>
                    <a:pt x="2678853" y="6171"/>
                  </a:lnTo>
                  <a:cubicBezTo>
                    <a:pt x="2682925" y="861394"/>
                    <a:pt x="2607511" y="1685754"/>
                    <a:pt x="2611583" y="2540977"/>
                  </a:cubicBezTo>
                  <a:lnTo>
                    <a:pt x="0" y="2527229"/>
                  </a:lnTo>
                  <a:lnTo>
                    <a:pt x="921784" y="0"/>
                  </a:lnTo>
                  <a:close/>
                </a:path>
              </a:pathLst>
            </a:custGeom>
            <a:blipFill rotWithShape="0">
              <a:blip r:embed="rId2">
                <a:duotone>
                  <a:schemeClr val="bg2">
                    <a:shade val="76000"/>
                    <a:satMod val="180000"/>
                  </a:schemeClr>
                  <a:schemeClr val="bg2">
                    <a:tint val="80000"/>
                    <a:satMod val="120000"/>
                    <a:lumMod val="180000"/>
                  </a:schemeClr>
                </a:duotone>
              </a:blip>
              <a:stretch>
                <a:fillRect l="-114598" r="-265621" b="-286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20">
              <a:extLst>
                <a:ext uri="{FF2B5EF4-FFF2-40B4-BE49-F238E27FC236}">
                  <a16:creationId xmlns:a16="http://schemas.microsoft.com/office/drawing/2014/main" id="{03DB1AC6-5430-4CD3-BD83-86E675A11A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2211875" y="5257482"/>
              <a:ext cx="2586931" cy="1619837"/>
            </a:xfrm>
            <a:custGeom>
              <a:avLst/>
              <a:gdLst>
                <a:gd name="connsiteX0" fmla="*/ 0 w 2611581"/>
                <a:gd name="connsiteY0" fmla="*/ 0 h 4303713"/>
                <a:gd name="connsiteX1" fmla="*/ 2611581 w 2611581"/>
                <a:gd name="connsiteY1" fmla="*/ 0 h 4303713"/>
                <a:gd name="connsiteX2" fmla="*/ 2611581 w 2611581"/>
                <a:gd name="connsiteY2" fmla="*/ 4303713 h 4303713"/>
                <a:gd name="connsiteX3" fmla="*/ 0 w 2611581"/>
                <a:gd name="connsiteY3" fmla="*/ 4303713 h 4303713"/>
                <a:gd name="connsiteX4" fmla="*/ 0 w 2611581"/>
                <a:gd name="connsiteY4" fmla="*/ 0 h 4303713"/>
                <a:gd name="connsiteX0" fmla="*/ 0 w 2611581"/>
                <a:gd name="connsiteY0" fmla="*/ 0 h 4314104"/>
                <a:gd name="connsiteX1" fmla="*/ 2611581 w 2611581"/>
                <a:gd name="connsiteY1" fmla="*/ 0 h 4314104"/>
                <a:gd name="connsiteX2" fmla="*/ 2611581 w 2611581"/>
                <a:gd name="connsiteY2" fmla="*/ 4303713 h 4314104"/>
                <a:gd name="connsiteX3" fmla="*/ 1693718 w 2611581"/>
                <a:gd name="connsiteY3" fmla="*/ 4314104 h 4314104"/>
                <a:gd name="connsiteX4" fmla="*/ 0 w 2611581"/>
                <a:gd name="connsiteY4" fmla="*/ 0 h 4314104"/>
                <a:gd name="connsiteX0" fmla="*/ 0 w 2611581"/>
                <a:gd name="connsiteY0" fmla="*/ 0 h 4314104"/>
                <a:gd name="connsiteX1" fmla="*/ 2611581 w 2611581"/>
                <a:gd name="connsiteY1" fmla="*/ 0 h 4314104"/>
                <a:gd name="connsiteX2" fmla="*/ 2611581 w 2611581"/>
                <a:gd name="connsiteY2" fmla="*/ 4303713 h 4314104"/>
                <a:gd name="connsiteX3" fmla="*/ 1963882 w 2611581"/>
                <a:gd name="connsiteY3" fmla="*/ 4314104 h 4314104"/>
                <a:gd name="connsiteX4" fmla="*/ 0 w 2611581"/>
                <a:gd name="connsiteY4" fmla="*/ 0 h 4314104"/>
                <a:gd name="connsiteX0" fmla="*/ 0 w 2611581"/>
                <a:gd name="connsiteY0" fmla="*/ 0 h 4303713"/>
                <a:gd name="connsiteX1" fmla="*/ 2611581 w 2611581"/>
                <a:gd name="connsiteY1" fmla="*/ 0 h 4303713"/>
                <a:gd name="connsiteX2" fmla="*/ 2611581 w 2611581"/>
                <a:gd name="connsiteY2" fmla="*/ 4303713 h 4303713"/>
                <a:gd name="connsiteX3" fmla="*/ 2213264 w 2611581"/>
                <a:gd name="connsiteY3" fmla="*/ 4293322 h 4303713"/>
                <a:gd name="connsiteX4" fmla="*/ 0 w 2611581"/>
                <a:gd name="connsiteY4" fmla="*/ 0 h 4303713"/>
                <a:gd name="connsiteX0" fmla="*/ 0 w 2611581"/>
                <a:gd name="connsiteY0" fmla="*/ 0 h 4303713"/>
                <a:gd name="connsiteX1" fmla="*/ 2611581 w 2611581"/>
                <a:gd name="connsiteY1" fmla="*/ 0 h 4303713"/>
                <a:gd name="connsiteX2" fmla="*/ 2611581 w 2611581"/>
                <a:gd name="connsiteY2" fmla="*/ 4303713 h 4303713"/>
                <a:gd name="connsiteX3" fmla="*/ 2171701 w 2611581"/>
                <a:gd name="connsiteY3" fmla="*/ 3638695 h 4303713"/>
                <a:gd name="connsiteX4" fmla="*/ 0 w 2611581"/>
                <a:gd name="connsiteY4" fmla="*/ 0 h 4303713"/>
                <a:gd name="connsiteX0" fmla="*/ 0 w 2720934"/>
                <a:gd name="connsiteY0" fmla="*/ 268283 h 4303713"/>
                <a:gd name="connsiteX1" fmla="*/ 2720934 w 2720934"/>
                <a:gd name="connsiteY1" fmla="*/ 0 h 4303713"/>
                <a:gd name="connsiteX2" fmla="*/ 2720934 w 2720934"/>
                <a:gd name="connsiteY2" fmla="*/ 4303713 h 4303713"/>
                <a:gd name="connsiteX3" fmla="*/ 2281054 w 2720934"/>
                <a:gd name="connsiteY3" fmla="*/ 3638695 h 4303713"/>
                <a:gd name="connsiteX4" fmla="*/ 0 w 2720934"/>
                <a:gd name="connsiteY4" fmla="*/ 268283 h 4303713"/>
                <a:gd name="connsiteX0" fmla="*/ 0 w 2720934"/>
                <a:gd name="connsiteY0" fmla="*/ 268283 h 4303713"/>
                <a:gd name="connsiteX1" fmla="*/ 2720934 w 2720934"/>
                <a:gd name="connsiteY1" fmla="*/ 0 h 4303713"/>
                <a:gd name="connsiteX2" fmla="*/ 2720934 w 2720934"/>
                <a:gd name="connsiteY2" fmla="*/ 4303713 h 4303713"/>
                <a:gd name="connsiteX3" fmla="*/ 2264231 w 2720934"/>
                <a:gd name="connsiteY3" fmla="*/ 3717600 h 4303713"/>
                <a:gd name="connsiteX4" fmla="*/ 0 w 2720934"/>
                <a:gd name="connsiteY4" fmla="*/ 268283 h 4303713"/>
                <a:gd name="connsiteX0" fmla="*/ 0 w 2720934"/>
                <a:gd name="connsiteY0" fmla="*/ 268283 h 4335275"/>
                <a:gd name="connsiteX1" fmla="*/ 2720934 w 2720934"/>
                <a:gd name="connsiteY1" fmla="*/ 0 h 4335275"/>
                <a:gd name="connsiteX2" fmla="*/ 2653639 w 2720934"/>
                <a:gd name="connsiteY2" fmla="*/ 4335275 h 4335275"/>
                <a:gd name="connsiteX3" fmla="*/ 2264231 w 2720934"/>
                <a:gd name="connsiteY3" fmla="*/ 3717600 h 4335275"/>
                <a:gd name="connsiteX4" fmla="*/ 0 w 2720934"/>
                <a:gd name="connsiteY4" fmla="*/ 268283 h 4335275"/>
                <a:gd name="connsiteX0" fmla="*/ 0 w 2737757"/>
                <a:gd name="connsiteY0" fmla="*/ 236721 h 4335275"/>
                <a:gd name="connsiteX1" fmla="*/ 2737757 w 2737757"/>
                <a:gd name="connsiteY1" fmla="*/ 0 h 4335275"/>
                <a:gd name="connsiteX2" fmla="*/ 2670462 w 2737757"/>
                <a:gd name="connsiteY2" fmla="*/ 4335275 h 4335275"/>
                <a:gd name="connsiteX3" fmla="*/ 2281054 w 2737757"/>
                <a:gd name="connsiteY3" fmla="*/ 3717600 h 4335275"/>
                <a:gd name="connsiteX4" fmla="*/ 0 w 2737757"/>
                <a:gd name="connsiteY4" fmla="*/ 236721 h 4335275"/>
                <a:gd name="connsiteX0" fmla="*/ 0 w 2729346"/>
                <a:gd name="connsiteY0" fmla="*/ 0 h 4098554"/>
                <a:gd name="connsiteX1" fmla="*/ 2729346 w 2729346"/>
                <a:gd name="connsiteY1" fmla="*/ 126250 h 4098554"/>
                <a:gd name="connsiteX2" fmla="*/ 2670462 w 2729346"/>
                <a:gd name="connsiteY2" fmla="*/ 4098554 h 4098554"/>
                <a:gd name="connsiteX3" fmla="*/ 2281054 w 2729346"/>
                <a:gd name="connsiteY3" fmla="*/ 3480879 h 4098554"/>
                <a:gd name="connsiteX4" fmla="*/ 0 w 2729346"/>
                <a:gd name="connsiteY4" fmla="*/ 0 h 4098554"/>
                <a:gd name="connsiteX0" fmla="*/ 0 w 2720934"/>
                <a:gd name="connsiteY0" fmla="*/ 0 h 4098554"/>
                <a:gd name="connsiteX1" fmla="*/ 2720934 w 2720934"/>
                <a:gd name="connsiteY1" fmla="*/ 31562 h 4098554"/>
                <a:gd name="connsiteX2" fmla="*/ 2670462 w 2720934"/>
                <a:gd name="connsiteY2" fmla="*/ 4098554 h 4098554"/>
                <a:gd name="connsiteX3" fmla="*/ 2281054 w 2720934"/>
                <a:gd name="connsiteY3" fmla="*/ 3480879 h 4098554"/>
                <a:gd name="connsiteX4" fmla="*/ 0 w 2720934"/>
                <a:gd name="connsiteY4" fmla="*/ 0 h 4098554"/>
                <a:gd name="connsiteX0" fmla="*/ 0 w 2720934"/>
                <a:gd name="connsiteY0" fmla="*/ 15782 h 4114336"/>
                <a:gd name="connsiteX1" fmla="*/ 2720934 w 2720934"/>
                <a:gd name="connsiteY1" fmla="*/ 0 h 4114336"/>
                <a:gd name="connsiteX2" fmla="*/ 2670462 w 2720934"/>
                <a:gd name="connsiteY2" fmla="*/ 4114336 h 4114336"/>
                <a:gd name="connsiteX3" fmla="*/ 2281054 w 2720934"/>
                <a:gd name="connsiteY3" fmla="*/ 3496661 h 4114336"/>
                <a:gd name="connsiteX4" fmla="*/ 0 w 2720934"/>
                <a:gd name="connsiteY4" fmla="*/ 15782 h 4114336"/>
                <a:gd name="connsiteX0" fmla="*/ 0 w 2820289"/>
                <a:gd name="connsiteY0" fmla="*/ 15782 h 4114336"/>
                <a:gd name="connsiteX1" fmla="*/ 2820289 w 2820289"/>
                <a:gd name="connsiteY1" fmla="*/ 0 h 4114336"/>
                <a:gd name="connsiteX2" fmla="*/ 2769817 w 2820289"/>
                <a:gd name="connsiteY2" fmla="*/ 4114336 h 4114336"/>
                <a:gd name="connsiteX3" fmla="*/ 2380409 w 2820289"/>
                <a:gd name="connsiteY3" fmla="*/ 3496661 h 4114336"/>
                <a:gd name="connsiteX4" fmla="*/ 0 w 2820289"/>
                <a:gd name="connsiteY4" fmla="*/ 15782 h 4114336"/>
                <a:gd name="connsiteX0" fmla="*/ 0 w 2820289"/>
                <a:gd name="connsiteY0" fmla="*/ 15782 h 4114336"/>
                <a:gd name="connsiteX1" fmla="*/ 2820289 w 2820289"/>
                <a:gd name="connsiteY1" fmla="*/ 0 h 4114336"/>
                <a:gd name="connsiteX2" fmla="*/ 2769817 w 2820289"/>
                <a:gd name="connsiteY2" fmla="*/ 4114336 h 4114336"/>
                <a:gd name="connsiteX3" fmla="*/ 2362876 w 2820289"/>
                <a:gd name="connsiteY3" fmla="*/ 3517980 h 4114336"/>
                <a:gd name="connsiteX4" fmla="*/ 0 w 2820289"/>
                <a:gd name="connsiteY4" fmla="*/ 15782 h 4114336"/>
                <a:gd name="connsiteX0" fmla="*/ 0 w 2820289"/>
                <a:gd name="connsiteY0" fmla="*/ 15782 h 4114336"/>
                <a:gd name="connsiteX1" fmla="*/ 2820289 w 2820289"/>
                <a:gd name="connsiteY1" fmla="*/ 0 h 4114336"/>
                <a:gd name="connsiteX2" fmla="*/ 2763972 w 2820289"/>
                <a:gd name="connsiteY2" fmla="*/ 4114336 h 4114336"/>
                <a:gd name="connsiteX3" fmla="*/ 2362876 w 2820289"/>
                <a:gd name="connsiteY3" fmla="*/ 3517980 h 4114336"/>
                <a:gd name="connsiteX4" fmla="*/ 0 w 2820289"/>
                <a:gd name="connsiteY4" fmla="*/ 15782 h 4114336"/>
                <a:gd name="connsiteX0" fmla="*/ 0 w 3721149"/>
                <a:gd name="connsiteY0" fmla="*/ 0 h 4269703"/>
                <a:gd name="connsiteX1" fmla="*/ 3721149 w 3721149"/>
                <a:gd name="connsiteY1" fmla="*/ 155367 h 4269703"/>
                <a:gd name="connsiteX2" fmla="*/ 3664832 w 3721149"/>
                <a:gd name="connsiteY2" fmla="*/ 4269703 h 4269703"/>
                <a:gd name="connsiteX3" fmla="*/ 3263736 w 3721149"/>
                <a:gd name="connsiteY3" fmla="*/ 3673347 h 4269703"/>
                <a:gd name="connsiteX4" fmla="*/ 0 w 3721149"/>
                <a:gd name="connsiteY4" fmla="*/ 0 h 4269703"/>
                <a:gd name="connsiteX0" fmla="*/ 0 w 3721149"/>
                <a:gd name="connsiteY0" fmla="*/ 0 h 4289488"/>
                <a:gd name="connsiteX1" fmla="*/ 3721149 w 3721149"/>
                <a:gd name="connsiteY1" fmla="*/ 155367 h 4289488"/>
                <a:gd name="connsiteX2" fmla="*/ 3664832 w 3721149"/>
                <a:gd name="connsiteY2" fmla="*/ 4269703 h 4289488"/>
                <a:gd name="connsiteX3" fmla="*/ 1705997 w 3721149"/>
                <a:gd name="connsiteY3" fmla="*/ 4289488 h 4289488"/>
                <a:gd name="connsiteX4" fmla="*/ 0 w 3721149"/>
                <a:gd name="connsiteY4" fmla="*/ 0 h 4289488"/>
                <a:gd name="connsiteX0" fmla="*/ 0 w 3664846"/>
                <a:gd name="connsiteY0" fmla="*/ 15785 h 4305273"/>
                <a:gd name="connsiteX1" fmla="*/ 3664846 w 3664846"/>
                <a:gd name="connsiteY1" fmla="*/ 0 h 4305273"/>
                <a:gd name="connsiteX2" fmla="*/ 3664832 w 3664846"/>
                <a:gd name="connsiteY2" fmla="*/ 4285488 h 4305273"/>
                <a:gd name="connsiteX3" fmla="*/ 1705997 w 3664846"/>
                <a:gd name="connsiteY3" fmla="*/ 4305273 h 4305273"/>
                <a:gd name="connsiteX4" fmla="*/ 0 w 3664846"/>
                <a:gd name="connsiteY4" fmla="*/ 15785 h 4305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4846" h="4305273">
                  <a:moveTo>
                    <a:pt x="0" y="15785"/>
                  </a:moveTo>
                  <a:lnTo>
                    <a:pt x="3664846" y="0"/>
                  </a:lnTo>
                  <a:cubicBezTo>
                    <a:pt x="3664841" y="1428496"/>
                    <a:pt x="3664837" y="2856992"/>
                    <a:pt x="3664832" y="4285488"/>
                  </a:cubicBezTo>
                  <a:lnTo>
                    <a:pt x="1705997" y="4305273"/>
                  </a:lnTo>
                  <a:lnTo>
                    <a:pt x="0" y="15785"/>
                  </a:lnTo>
                  <a:close/>
                </a:path>
              </a:pathLst>
            </a:custGeom>
            <a:blipFill rotWithShape="0">
              <a:blip r:embed="rId2">
                <a:duotone>
                  <a:schemeClr val="bg2">
                    <a:shade val="76000"/>
                    <a:satMod val="180000"/>
                  </a:schemeClr>
                  <a:schemeClr val="bg2">
                    <a:tint val="80000"/>
                    <a:satMod val="120000"/>
                    <a:lumMod val="180000"/>
                  </a:schemeClr>
                </a:duotone>
              </a:blip>
              <a:stretch>
                <a:fillRect l="-163116" t="-323529" r="-3982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78326E10-C8CB-487F-A110-F861268DE6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60612" y="0"/>
            <a:ext cx="2436813" cy="6858001"/>
            <a:chOff x="1320800" y="0"/>
            <a:chExt cx="2436813" cy="6858001"/>
          </a:xfrm>
        </p:grpSpPr>
        <p:sp>
          <p:nvSpPr>
            <p:cNvPr id="17" name="Freeform 6">
              <a:extLst>
                <a:ext uri="{FF2B5EF4-FFF2-40B4-BE49-F238E27FC236}">
                  <a16:creationId xmlns:a16="http://schemas.microsoft.com/office/drawing/2014/main" id="{3279962B-46D2-4E19-B632-39B80D1E80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8" name="Freeform 7">
              <a:extLst>
                <a:ext uri="{FF2B5EF4-FFF2-40B4-BE49-F238E27FC236}">
                  <a16:creationId xmlns:a16="http://schemas.microsoft.com/office/drawing/2014/main" id="{321A335A-53CB-4C17-AB51-5D9C2DCB4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9" name="Freeform 8">
              <a:extLst>
                <a:ext uri="{FF2B5EF4-FFF2-40B4-BE49-F238E27FC236}">
                  <a16:creationId xmlns:a16="http://schemas.microsoft.com/office/drawing/2014/main" id="{A0E0D557-405B-469F-AEDE-4E3404AA41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20" name="Freeform 9">
              <a:extLst>
                <a:ext uri="{FF2B5EF4-FFF2-40B4-BE49-F238E27FC236}">
                  <a16:creationId xmlns:a16="http://schemas.microsoft.com/office/drawing/2014/main" id="{D8D4E62F-9393-40A6-9E85-9F3B59C462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21" name="Freeform 10">
              <a:extLst>
                <a:ext uri="{FF2B5EF4-FFF2-40B4-BE49-F238E27FC236}">
                  <a16:creationId xmlns:a16="http://schemas.microsoft.com/office/drawing/2014/main" id="{FABD11B1-DE89-45BC-8204-968C88AADC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2" name="Freeform 11">
              <a:extLst>
                <a:ext uri="{FF2B5EF4-FFF2-40B4-BE49-F238E27FC236}">
                  <a16:creationId xmlns:a16="http://schemas.microsoft.com/office/drawing/2014/main" id="{AFA4965A-1FBC-44B8-B96A-3F5275C3AE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4" name="Title 3">
            <a:extLst>
              <a:ext uri="{FF2B5EF4-FFF2-40B4-BE49-F238E27FC236}">
                <a16:creationId xmlns:a16="http://schemas.microsoft.com/office/drawing/2014/main" id="{8D2ED517-81F4-4F1E-A924-1148A5FDFF59}"/>
              </a:ext>
            </a:extLst>
          </p:cNvPr>
          <p:cNvSpPr>
            <a:spLocks noGrp="1"/>
          </p:cNvSpPr>
          <p:nvPr>
            <p:ph type="title"/>
          </p:nvPr>
        </p:nvSpPr>
        <p:spPr>
          <a:xfrm>
            <a:off x="3843867" y="237931"/>
            <a:ext cx="7345891" cy="975049"/>
          </a:xfrm>
        </p:spPr>
        <p:txBody>
          <a:bodyPr>
            <a:noAutofit/>
          </a:bodyPr>
          <a:lstStyle/>
          <a:p>
            <a:pPr algn="l"/>
            <a:r>
              <a:rPr lang="en-US" sz="4400" dirty="0">
                <a:latin typeface="Times New Roman" panose="02020603050405020304" pitchFamily="18" charset="0"/>
                <a:cs typeface="Times New Roman" panose="02020603050405020304" pitchFamily="18" charset="0"/>
              </a:rPr>
              <a:t>Outline</a:t>
            </a:r>
          </a:p>
        </p:txBody>
      </p:sp>
      <p:pic>
        <p:nvPicPr>
          <p:cNvPr id="8" name="Picture 5" descr="Abstract background of polygonal shape">
            <a:extLst>
              <a:ext uri="{FF2B5EF4-FFF2-40B4-BE49-F238E27FC236}">
                <a16:creationId xmlns:a16="http://schemas.microsoft.com/office/drawing/2014/main" id="{A65BFCA5-A02B-BD6D-3EEB-47500C114AE8}"/>
              </a:ext>
            </a:extLst>
          </p:cNvPr>
          <p:cNvPicPr>
            <a:picLocks noChangeAspect="1"/>
          </p:cNvPicPr>
          <p:nvPr/>
        </p:nvPicPr>
        <p:blipFill rotWithShape="1">
          <a:blip r:embed="rId3"/>
          <a:srcRect l="23531" r="42927"/>
          <a:stretch/>
        </p:blipFill>
        <p:spPr>
          <a:xfrm>
            <a:off x="20" y="10"/>
            <a:ext cx="3459143" cy="6857990"/>
          </a:xfrm>
          <a:custGeom>
            <a:avLst/>
            <a:gdLst/>
            <a:ahLst/>
            <a:cxnLst/>
            <a:rect l="l" t="t" r="r" b="b"/>
            <a:pathLst>
              <a:path w="3458633" h="6858000">
                <a:moveTo>
                  <a:pt x="0" y="0"/>
                </a:moveTo>
                <a:lnTo>
                  <a:pt x="3174999" y="0"/>
                </a:lnTo>
                <a:lnTo>
                  <a:pt x="2294466" y="5223932"/>
                </a:lnTo>
                <a:lnTo>
                  <a:pt x="3458633" y="6853767"/>
                </a:lnTo>
                <a:lnTo>
                  <a:pt x="0" y="6858000"/>
                </a:lnTo>
                <a:lnTo>
                  <a:pt x="0" y="0"/>
                </a:lnTo>
                <a:close/>
              </a:path>
            </a:pathLst>
          </a:custGeom>
          <a:ln w="38100">
            <a:noFill/>
          </a:ln>
          <a:effectLst/>
        </p:spPr>
      </p:pic>
      <p:sp>
        <p:nvSpPr>
          <p:cNvPr id="3" name="Subtitle 2">
            <a:extLst>
              <a:ext uri="{FF2B5EF4-FFF2-40B4-BE49-F238E27FC236}">
                <a16:creationId xmlns:a16="http://schemas.microsoft.com/office/drawing/2014/main" id="{255E1F2F-E259-4EA8-9FFD-3A10AF541859}"/>
              </a:ext>
            </a:extLst>
          </p:cNvPr>
          <p:cNvSpPr>
            <a:spLocks noGrp="1"/>
          </p:cNvSpPr>
          <p:nvPr>
            <p:ph idx="1"/>
          </p:nvPr>
        </p:nvSpPr>
        <p:spPr>
          <a:xfrm>
            <a:off x="3880811" y="1169125"/>
            <a:ext cx="5281850" cy="4627985"/>
          </a:xfrm>
        </p:spPr>
        <p:txBody>
          <a:bodyPr>
            <a:normAutofit/>
          </a:bodyPr>
          <a:lstStyle/>
          <a:p>
            <a:pPr marL="457200" indent="-457200">
              <a:buClrTx/>
              <a:buSzPct val="100000"/>
              <a:buFont typeface="+mj-lt"/>
              <a:buAutoNum type="arabicPeriod"/>
            </a:pPr>
            <a:r>
              <a:rPr lang="en-US" dirty="0">
                <a:latin typeface="Times New Roman" panose="02020603050405020304" pitchFamily="18" charset="0"/>
                <a:cs typeface="Times New Roman" panose="02020603050405020304" pitchFamily="18" charset="0"/>
              </a:rPr>
              <a:t>Motivation</a:t>
            </a:r>
            <a:endParaRPr lang="en-US" sz="2100" dirty="0">
              <a:latin typeface="Times New Roman" panose="02020603050405020304" pitchFamily="18" charset="0"/>
              <a:cs typeface="Times New Roman" panose="02020603050405020304" pitchFamily="18" charset="0"/>
            </a:endParaRPr>
          </a:p>
          <a:p>
            <a:pPr marL="457200" indent="-457200">
              <a:buClrTx/>
              <a:buSzPct val="100000"/>
              <a:buFont typeface="+mj-lt"/>
              <a:buAutoNum type="arabicPeriod"/>
            </a:pPr>
            <a:r>
              <a:rPr lang="en-US" dirty="0">
                <a:latin typeface="Times New Roman" panose="02020603050405020304" pitchFamily="18" charset="0"/>
                <a:cs typeface="Times New Roman" panose="02020603050405020304" pitchFamily="18" charset="0"/>
              </a:rPr>
              <a:t>Objective and research questions</a:t>
            </a:r>
          </a:p>
          <a:p>
            <a:pPr marL="457200" indent="-457200">
              <a:buClrTx/>
              <a:buSzPct val="100000"/>
              <a:buFont typeface="+mj-lt"/>
              <a:buAutoNum type="arabicPeriod"/>
            </a:pPr>
            <a:r>
              <a:rPr lang="en-US" dirty="0">
                <a:latin typeface="Times New Roman" panose="02020603050405020304" pitchFamily="18" charset="0"/>
                <a:cs typeface="Times New Roman" panose="02020603050405020304" pitchFamily="18" charset="0"/>
              </a:rPr>
              <a:t>Data and Methodology</a:t>
            </a:r>
          </a:p>
          <a:p>
            <a:pPr marL="917575" indent="-457200">
              <a:buClrTx/>
              <a:buFont typeface="Wingdings" panose="05000000000000000000" pitchFamily="2" charset="2"/>
              <a:buChar char="§"/>
            </a:pPr>
            <a:r>
              <a:rPr lang="en-US" dirty="0">
                <a:latin typeface="Times New Roman" panose="02020603050405020304" pitchFamily="18" charset="0"/>
                <a:cs typeface="Times New Roman" panose="02020603050405020304" pitchFamily="18" charset="0"/>
              </a:rPr>
              <a:t>Data</a:t>
            </a:r>
          </a:p>
          <a:p>
            <a:pPr marL="917575" indent="-457200">
              <a:buClrTx/>
              <a:buFont typeface="Wingdings" panose="05000000000000000000" pitchFamily="2" charset="2"/>
              <a:buChar char="§"/>
            </a:pPr>
            <a:r>
              <a:rPr lang="en-US" dirty="0">
                <a:latin typeface="Times New Roman" panose="02020603050405020304" pitchFamily="18" charset="0"/>
                <a:cs typeface="Times New Roman" panose="02020603050405020304" pitchFamily="18" charset="0"/>
              </a:rPr>
              <a:t>Methods</a:t>
            </a:r>
          </a:p>
          <a:p>
            <a:pPr marL="917575" indent="-457200">
              <a:buClrTx/>
              <a:buFont typeface="Wingdings" panose="05000000000000000000" pitchFamily="2" charset="2"/>
              <a:buChar char="§"/>
            </a:pPr>
            <a:r>
              <a:rPr lang="en-US" dirty="0">
                <a:latin typeface="Times New Roman" panose="02020603050405020304" pitchFamily="18" charset="0"/>
                <a:cs typeface="Times New Roman" panose="02020603050405020304" pitchFamily="18" charset="0"/>
              </a:rPr>
              <a:t>Results </a:t>
            </a:r>
          </a:p>
          <a:p>
            <a:pPr marL="457200" indent="-457200">
              <a:buClrTx/>
              <a:buSzPct val="100000"/>
              <a:buFont typeface="+mj-lt"/>
              <a:buAutoNum type="arabicPeriod" startAt="4"/>
            </a:pPr>
            <a:r>
              <a:rPr lang="en-US" dirty="0">
                <a:latin typeface="Times New Roman" panose="02020603050405020304" pitchFamily="18" charset="0"/>
                <a:cs typeface="Times New Roman" panose="02020603050405020304" pitchFamily="18" charset="0"/>
              </a:rPr>
              <a:t>Results</a:t>
            </a:r>
          </a:p>
          <a:p>
            <a:pPr marL="457200" indent="-457200">
              <a:buClrTx/>
              <a:buSzPct val="100000"/>
              <a:buFont typeface="+mj-lt"/>
              <a:buAutoNum type="arabicPeriod" startAt="4"/>
            </a:pPr>
            <a:r>
              <a:rPr lang="en-US" dirty="0">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191714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A418D-0745-45C3-86AA-15406E42FB2F}"/>
              </a:ext>
            </a:extLst>
          </p:cNvPr>
          <p:cNvSpPr>
            <a:spLocks noGrp="1"/>
          </p:cNvSpPr>
          <p:nvPr>
            <p:ph type="title"/>
          </p:nvPr>
        </p:nvSpPr>
        <p:spPr>
          <a:xfrm>
            <a:off x="1596278" y="284584"/>
            <a:ext cx="10018713" cy="1087016"/>
          </a:xfrm>
        </p:spPr>
        <p:txBody>
          <a:bodyPr>
            <a:normAutofit/>
          </a:bodyPr>
          <a:lstStyle/>
          <a:p>
            <a:pPr algn="l"/>
            <a:r>
              <a:rPr lang="en-US" sz="4400" dirty="0">
                <a:latin typeface="Times New Roman" panose="02020603050405020304" pitchFamily="18" charset="0"/>
                <a:cs typeface="Times New Roman" panose="02020603050405020304" pitchFamily="18" charset="0"/>
              </a:rPr>
              <a:t>Motivation</a:t>
            </a:r>
          </a:p>
        </p:txBody>
      </p:sp>
      <p:sp>
        <p:nvSpPr>
          <p:cNvPr id="3" name="Content Placeholder 2">
            <a:extLst>
              <a:ext uri="{FF2B5EF4-FFF2-40B4-BE49-F238E27FC236}">
                <a16:creationId xmlns:a16="http://schemas.microsoft.com/office/drawing/2014/main" id="{645568F4-B8A3-4EF1-A2A0-47390E70709E}"/>
              </a:ext>
            </a:extLst>
          </p:cNvPr>
          <p:cNvSpPr>
            <a:spLocks noGrp="1"/>
          </p:cNvSpPr>
          <p:nvPr>
            <p:ph idx="1"/>
          </p:nvPr>
        </p:nvSpPr>
        <p:spPr>
          <a:xfrm>
            <a:off x="1708246" y="1324947"/>
            <a:ext cx="9245894" cy="5043194"/>
          </a:xfrm>
        </p:spPr>
        <p:txBody>
          <a:bodyPr>
            <a:normAutofit/>
          </a:bodyPr>
          <a:lstStyle/>
          <a:p>
            <a:pPr algn="just">
              <a:buClrTx/>
              <a:buSzPct val="100000"/>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In March 2020, the World Health Organization declared Covid-19 outbreak a global pandemic.</a:t>
            </a:r>
          </a:p>
          <a:p>
            <a:pPr marL="855663" algn="just">
              <a:buClrTx/>
              <a:buFont typeface="Wingdings" panose="05000000000000000000" pitchFamily="2" charset="2"/>
              <a:buChar char="§"/>
            </a:pPr>
            <a:r>
              <a:rPr lang="en-US" sz="1700" dirty="0">
                <a:latin typeface="Times New Roman" panose="02020603050405020304" pitchFamily="18" charset="0"/>
                <a:cs typeface="Times New Roman" panose="02020603050405020304" pitchFamily="18" charset="0"/>
              </a:rPr>
              <a:t>The COVID-19 pandemic outbreak faced countries and financial systems with unprecedented crises and unprepared to deal with this situation.</a:t>
            </a:r>
          </a:p>
          <a:p>
            <a:pPr marL="855663" algn="just">
              <a:buClrTx/>
              <a:buFont typeface="Wingdings" panose="05000000000000000000" pitchFamily="2" charset="2"/>
              <a:buChar char="§"/>
            </a:pPr>
            <a:r>
              <a:rPr lang="en-US" sz="1700" dirty="0">
                <a:latin typeface="Times New Roman" panose="02020603050405020304" pitchFamily="18" charset="0"/>
                <a:cs typeface="Times New Roman" panose="02020603050405020304" pitchFamily="18" charset="0"/>
              </a:rPr>
              <a:t>The average deposit size among U.S. commercial banks from 2018Q1 to 2020Q4 resulted in a rise of approximately $1.4 billion, starting at $4.86 billion by the close of 2019 and reaching $6.26 billion by the close of 2020 (</a:t>
            </a:r>
            <a:r>
              <a:rPr lang="en-US" sz="1700" dirty="0" err="1">
                <a:latin typeface="Times New Roman" panose="02020603050405020304" pitchFamily="18" charset="0"/>
                <a:cs typeface="Times New Roman" panose="02020603050405020304" pitchFamily="18" charset="0"/>
              </a:rPr>
              <a:t>Dursun</a:t>
            </a:r>
            <a:r>
              <a:rPr lang="en-US" sz="1700" dirty="0">
                <a:latin typeface="Times New Roman" panose="02020603050405020304" pitchFamily="18" charset="0"/>
                <a:cs typeface="Times New Roman" panose="02020603050405020304" pitchFamily="18" charset="0"/>
              </a:rPr>
              <a:t>-de </a:t>
            </a:r>
            <a:r>
              <a:rPr lang="en-US" sz="1700" dirty="0" err="1">
                <a:latin typeface="Times New Roman" panose="02020603050405020304" pitchFamily="18" charset="0"/>
                <a:cs typeface="Times New Roman" panose="02020603050405020304" pitchFamily="18" charset="0"/>
              </a:rPr>
              <a:t>Neef</a:t>
            </a:r>
            <a:r>
              <a:rPr lang="en-US" sz="1700" dirty="0">
                <a:latin typeface="Times New Roman" panose="02020603050405020304" pitchFamily="18" charset="0"/>
                <a:cs typeface="Times New Roman" panose="02020603050405020304" pitchFamily="18" charset="0"/>
              </a:rPr>
              <a:t> &amp; </a:t>
            </a:r>
            <a:r>
              <a:rPr lang="en-US" sz="1700" dirty="0" err="1">
                <a:latin typeface="Times New Roman" panose="02020603050405020304" pitchFamily="18" charset="0"/>
                <a:cs typeface="Times New Roman" panose="02020603050405020304" pitchFamily="18" charset="0"/>
              </a:rPr>
              <a:t>Schandlbauer</a:t>
            </a:r>
            <a:r>
              <a:rPr lang="en-US" sz="1700" dirty="0">
                <a:latin typeface="Times New Roman" panose="02020603050405020304" pitchFamily="18" charset="0"/>
                <a:cs typeface="Times New Roman" panose="02020603050405020304" pitchFamily="18" charset="0"/>
              </a:rPr>
              <a:t>, 2022)</a:t>
            </a:r>
          </a:p>
          <a:p>
            <a:pPr marL="855663" algn="just">
              <a:buClrTx/>
              <a:buFont typeface="Wingdings" panose="05000000000000000000" pitchFamily="2" charset="2"/>
              <a:buChar char="§"/>
            </a:pPr>
            <a:r>
              <a:rPr lang="en-US" sz="1700" dirty="0">
                <a:latin typeface="Times New Roman" panose="02020603050405020304" pitchFamily="18" charset="0"/>
                <a:cs typeface="Times New Roman" panose="02020603050405020304" pitchFamily="18" charset="0"/>
              </a:rPr>
              <a:t>Li et al. (2020) show that within the three weeks spanning from March 11 to April 1, deposits surged by nearly $1 trillion.</a:t>
            </a:r>
          </a:p>
          <a:p>
            <a:pPr algn="just">
              <a:buClrTx/>
              <a:buSzPct val="100000"/>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Banks are known as the entities that have mostly dealt with risk management, for their role as intermediaries besides providing insurance to depositors, is to properly channel the funds to businesses. For this reason, risk management has been a major objective of studies and continuous research.</a:t>
            </a:r>
          </a:p>
          <a:p>
            <a:pPr algn="just">
              <a:buClrTx/>
              <a:buFont typeface="Wingdings" panose="05000000000000000000" pitchFamily="2" charset="2"/>
              <a:buChar char="Ø"/>
            </a:pPr>
            <a:endParaRPr lang="en-US" sz="1600" dirty="0">
              <a:latin typeface="Times New Roman" panose="02020603050405020304" pitchFamily="18" charset="0"/>
              <a:cs typeface="Times New Roman" panose="02020603050405020304" pitchFamily="18" charset="0"/>
            </a:endParaRPr>
          </a:p>
          <a:p>
            <a:pPr algn="just">
              <a:buClrTx/>
              <a:buSzPct val="100000"/>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Adequate and consistent risk management affect the bank’s performance in a positive way, ensures viability of the bank and adds to the financial stability and sustainability.</a:t>
            </a:r>
          </a:p>
        </p:txBody>
      </p:sp>
    </p:spTree>
    <p:extLst>
      <p:ext uri="{BB962C8B-B14F-4D97-AF65-F5344CB8AC3E}">
        <p14:creationId xmlns:p14="http://schemas.microsoft.com/office/powerpoint/2010/main" val="930460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A418D-0745-45C3-86AA-15406E42FB2F}"/>
              </a:ext>
            </a:extLst>
          </p:cNvPr>
          <p:cNvSpPr>
            <a:spLocks noGrp="1"/>
          </p:cNvSpPr>
          <p:nvPr>
            <p:ph type="title"/>
          </p:nvPr>
        </p:nvSpPr>
        <p:spPr>
          <a:xfrm>
            <a:off x="1596278" y="284584"/>
            <a:ext cx="10018713" cy="741316"/>
          </a:xfrm>
        </p:spPr>
        <p:txBody>
          <a:bodyPr>
            <a:normAutofit fontScale="90000"/>
          </a:bodyPr>
          <a:lstStyle/>
          <a:p>
            <a:pPr algn="l"/>
            <a:r>
              <a:rPr lang="en-US" sz="4400" dirty="0">
                <a:latin typeface="Times New Roman" panose="02020603050405020304" pitchFamily="18" charset="0"/>
                <a:cs typeface="Times New Roman" panose="02020603050405020304" pitchFamily="18" charset="0"/>
              </a:rPr>
              <a:t>Motivation</a:t>
            </a:r>
          </a:p>
        </p:txBody>
      </p:sp>
      <p:sp>
        <p:nvSpPr>
          <p:cNvPr id="3" name="Content Placeholder 2">
            <a:extLst>
              <a:ext uri="{FF2B5EF4-FFF2-40B4-BE49-F238E27FC236}">
                <a16:creationId xmlns:a16="http://schemas.microsoft.com/office/drawing/2014/main" id="{645568F4-B8A3-4EF1-A2A0-47390E70709E}"/>
              </a:ext>
            </a:extLst>
          </p:cNvPr>
          <p:cNvSpPr>
            <a:spLocks noGrp="1"/>
          </p:cNvSpPr>
          <p:nvPr>
            <p:ph idx="1"/>
          </p:nvPr>
        </p:nvSpPr>
        <p:spPr>
          <a:xfrm>
            <a:off x="2156114" y="5934737"/>
            <a:ext cx="7510401" cy="400749"/>
          </a:xfrm>
        </p:spPr>
        <p:txBody>
          <a:bodyPr>
            <a:normAutofit/>
          </a:bodyPr>
          <a:lstStyle/>
          <a:p>
            <a:pPr marL="0" indent="0" algn="just">
              <a:buClrTx/>
              <a:buNone/>
            </a:pPr>
            <a:r>
              <a:rPr lang="en-US" sz="1600" b="1" dirty="0">
                <a:latin typeface="Times New Roman" panose="02020603050405020304" pitchFamily="18" charset="0"/>
                <a:cs typeface="Times New Roman" panose="02020603050405020304" pitchFamily="18" charset="0"/>
              </a:rPr>
              <a:t>Figure 1.</a:t>
            </a:r>
            <a:r>
              <a:rPr lang="en-US" sz="1600" dirty="0">
                <a:latin typeface="Times New Roman" panose="02020603050405020304" pitchFamily="18" charset="0"/>
                <a:cs typeface="Times New Roman" panose="02020603050405020304" pitchFamily="18" charset="0"/>
              </a:rPr>
              <a:t> This figure plots the average total deposits from 2012 until 2021.</a:t>
            </a:r>
          </a:p>
        </p:txBody>
      </p:sp>
      <p:pic>
        <p:nvPicPr>
          <p:cNvPr id="4" name="Picture 3">
            <a:extLst>
              <a:ext uri="{FF2B5EF4-FFF2-40B4-BE49-F238E27FC236}">
                <a16:creationId xmlns:a16="http://schemas.microsoft.com/office/drawing/2014/main" id="{FAC394DA-814E-4E89-A587-ADA25F276B11}"/>
              </a:ext>
            </a:extLst>
          </p:cNvPr>
          <p:cNvPicPr/>
          <p:nvPr/>
        </p:nvPicPr>
        <p:blipFill>
          <a:blip r:embed="rId2" cstate="print">
            <a:extLst>
              <a:ext uri="{28A0092B-C50C-407E-A947-70E740481C1C}">
                <a14:useLocalDpi xmlns:a14="http://schemas.microsoft.com/office/drawing/2010/main" val="0"/>
              </a:ext>
            </a:extLst>
          </a:blip>
          <a:stretch>
            <a:fillRect/>
          </a:stretch>
        </p:blipFill>
        <p:spPr bwMode="auto">
          <a:xfrm>
            <a:off x="1708245" y="1025900"/>
            <a:ext cx="7351779" cy="4908837"/>
          </a:xfrm>
          <a:prstGeom prst="rect">
            <a:avLst/>
          </a:prstGeom>
          <a:noFill/>
        </p:spPr>
      </p:pic>
      <p:cxnSp>
        <p:nvCxnSpPr>
          <p:cNvPr id="6" name="Straight Arrow Connector 5">
            <a:extLst>
              <a:ext uri="{FF2B5EF4-FFF2-40B4-BE49-F238E27FC236}">
                <a16:creationId xmlns:a16="http://schemas.microsoft.com/office/drawing/2014/main" id="{77780D0D-C5A8-4309-9D79-6873FAA275CB}"/>
              </a:ext>
            </a:extLst>
          </p:cNvPr>
          <p:cNvCxnSpPr>
            <a:cxnSpLocks/>
          </p:cNvCxnSpPr>
          <p:nvPr/>
        </p:nvCxnSpPr>
        <p:spPr>
          <a:xfrm flipH="1" flipV="1">
            <a:off x="7809722" y="2276669"/>
            <a:ext cx="970384" cy="419879"/>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9912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2EA78-AEB3-469B-9025-3B17201A457B}"/>
              </a:ext>
            </a:extLst>
          </p:cNvPr>
          <p:cNvSpPr>
            <a:spLocks noGrp="1"/>
          </p:cNvSpPr>
          <p:nvPr>
            <p:ph type="title"/>
          </p:nvPr>
        </p:nvSpPr>
        <p:spPr>
          <a:xfrm>
            <a:off x="1622196" y="1701681"/>
            <a:ext cx="8949388" cy="1181478"/>
          </a:xfrm>
        </p:spPr>
        <p:txBody>
          <a:bodyPr anchor="ctr">
            <a:noAutofit/>
          </a:bodyPr>
          <a:lstStyle/>
          <a:p>
            <a:pPr marL="342900" lvl="0" indent="-342900" algn="l">
              <a:buFont typeface="Wingdings" panose="05000000000000000000" pitchFamily="2" charset="2"/>
              <a:buChar char="Ø"/>
            </a:pPr>
            <a:r>
              <a:rPr lang="en-US" sz="2400" b="1" dirty="0">
                <a:latin typeface="Times New Roman" panose="02020603050405020304" pitchFamily="18" charset="0"/>
                <a:cs typeface="Times New Roman" panose="02020603050405020304" pitchFamily="18" charset="0"/>
              </a:rPr>
              <a:t>Main objective: </a:t>
            </a:r>
            <a:br>
              <a:rPr lang="en-US" sz="2000" b="1" dirty="0">
                <a:latin typeface="Times New Roman" panose="02020603050405020304" pitchFamily="18" charset="0"/>
                <a:cs typeface="Times New Roman" panose="02020603050405020304" pitchFamily="18" charset="0"/>
              </a:rPr>
            </a:br>
            <a:br>
              <a:rPr lang="en-US" sz="2000" b="1"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To examine empirically the effect of the COVID-19 pandemic on the spread of bank deposits and whether banks increased bank lending during uncertain events</a:t>
            </a: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255E1F2F-E259-4EA8-9FFD-3A10AF541859}"/>
              </a:ext>
            </a:extLst>
          </p:cNvPr>
          <p:cNvSpPr>
            <a:spLocks noGrp="1"/>
          </p:cNvSpPr>
          <p:nvPr>
            <p:ph idx="1"/>
          </p:nvPr>
        </p:nvSpPr>
        <p:spPr>
          <a:xfrm>
            <a:off x="1687510" y="154708"/>
            <a:ext cx="10018713" cy="762001"/>
          </a:xfrm>
        </p:spPr>
        <p:txBody>
          <a:bodyPr>
            <a:normAutofit/>
          </a:bodyPr>
          <a:lstStyle/>
          <a:p>
            <a:pPr marL="0" indent="0">
              <a:buNone/>
            </a:pPr>
            <a:r>
              <a:rPr lang="en-US" sz="4400" dirty="0">
                <a:latin typeface="Times New Roman" panose="02020603050405020304" pitchFamily="18" charset="0"/>
                <a:cs typeface="Times New Roman" panose="02020603050405020304" pitchFamily="18" charset="0"/>
              </a:rPr>
              <a:t>Objective and research questions</a:t>
            </a:r>
          </a:p>
        </p:txBody>
      </p:sp>
      <p:sp>
        <p:nvSpPr>
          <p:cNvPr id="6" name="Title 1">
            <a:extLst>
              <a:ext uri="{FF2B5EF4-FFF2-40B4-BE49-F238E27FC236}">
                <a16:creationId xmlns:a16="http://schemas.microsoft.com/office/drawing/2014/main" id="{0337FBB9-9442-4A3B-80C5-B82D584B7CA0}"/>
              </a:ext>
            </a:extLst>
          </p:cNvPr>
          <p:cNvSpPr txBox="1">
            <a:spLocks/>
          </p:cNvSpPr>
          <p:nvPr/>
        </p:nvSpPr>
        <p:spPr>
          <a:xfrm>
            <a:off x="1687509" y="3668131"/>
            <a:ext cx="9723829" cy="2278017"/>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Wingdings" panose="05000000000000000000" pitchFamily="2" charset="2"/>
              <a:buChar char="Ø"/>
            </a:pPr>
            <a:r>
              <a:rPr lang="en-US" sz="2400" b="1" dirty="0">
                <a:latin typeface="Times New Roman" panose="02020603050405020304" pitchFamily="18" charset="0"/>
                <a:cs typeface="Times New Roman" panose="02020603050405020304" pitchFamily="18" charset="0"/>
              </a:rPr>
              <a:t>Research question/s:</a:t>
            </a:r>
          </a:p>
          <a:p>
            <a:pPr algn="l"/>
            <a:endParaRPr lang="en-US" sz="2400" b="1" dirty="0">
              <a:latin typeface="Times New Roman" panose="02020603050405020304" pitchFamily="18" charset="0"/>
              <a:cs typeface="Times New Roman" panose="02020603050405020304" pitchFamily="18" charset="0"/>
            </a:endParaRPr>
          </a:p>
          <a:p>
            <a:pPr marL="457200" indent="-457200" algn="just">
              <a:buAutoNum type="arabicPeriod"/>
            </a:pPr>
            <a:r>
              <a:rPr lang="en-US" sz="2400" dirty="0">
                <a:latin typeface="Times New Roman" panose="02020603050405020304" pitchFamily="18" charset="0"/>
                <a:cs typeface="Times New Roman" panose="02020603050405020304" pitchFamily="18" charset="0"/>
              </a:rPr>
              <a:t>Whether the Western Balkan countries experienced an increase in their savings during the Covid-19 pandemic outbreak and whether this increase might lead to an increase in loan growth?</a:t>
            </a:r>
          </a:p>
          <a:p>
            <a:pPr algn="just"/>
            <a:endParaRPr lang="en-US" sz="2400" dirty="0">
              <a:latin typeface="Times New Roman" panose="02020603050405020304" pitchFamily="18" charset="0"/>
              <a:cs typeface="Times New Roman" panose="02020603050405020304" pitchFamily="18" charset="0"/>
            </a:endParaRPr>
          </a:p>
          <a:p>
            <a:pPr marL="457200" indent="-457200" algn="l">
              <a:buFont typeface="+mj-lt"/>
              <a:buAutoNum type="arabicPeriod" startAt="2"/>
            </a:pPr>
            <a:r>
              <a:rPr lang="en-US" sz="2400" dirty="0">
                <a:latin typeface="Times New Roman" panose="02020603050405020304" pitchFamily="18" charset="0"/>
                <a:cs typeface="Times New Roman" panose="02020603050405020304" pitchFamily="18" charset="0"/>
              </a:rPr>
              <a:t>Has </a:t>
            </a:r>
            <a:r>
              <a:rPr lang="en-US" sz="2400" dirty="0" err="1">
                <a:latin typeface="Times New Roman" panose="02020603050405020304" pitchFamily="18" charset="0"/>
                <a:cs typeface="Times New Roman" panose="02020603050405020304" pitchFamily="18" charset="0"/>
              </a:rPr>
              <a:t>Covid</a:t>
            </a:r>
            <a:r>
              <a:rPr lang="en-US" sz="2400" dirty="0">
                <a:latin typeface="Times New Roman" panose="02020603050405020304" pitchFamily="18" charset="0"/>
                <a:cs typeface="Times New Roman" panose="02020603050405020304" pitchFamily="18" charset="0"/>
              </a:rPr>
              <a:t> – 19 outbreak had an impact on the stability of the banking and overall financial system?</a:t>
            </a:r>
          </a:p>
          <a:p>
            <a:pPr marL="457200" indent="-457200" algn="l">
              <a:buAutoNum type="arabicPeriod" startAt="2"/>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4015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2EA78-AEB3-469B-9025-3B17201A457B}"/>
              </a:ext>
            </a:extLst>
          </p:cNvPr>
          <p:cNvSpPr>
            <a:spLocks noGrp="1"/>
          </p:cNvSpPr>
          <p:nvPr>
            <p:ph type="title"/>
          </p:nvPr>
        </p:nvSpPr>
        <p:spPr>
          <a:xfrm>
            <a:off x="1687510" y="1422400"/>
            <a:ext cx="3946672" cy="3812073"/>
          </a:xfrm>
        </p:spPr>
        <p:txBody>
          <a:bodyPr anchor="ctr">
            <a:noAutofit/>
          </a:bodyPr>
          <a:lstStyle/>
          <a:p>
            <a:pPr lvl="0" algn="l"/>
            <a:r>
              <a:rPr lang="en-US" sz="2000" b="1" dirty="0">
                <a:latin typeface="Times New Roman" panose="02020603050405020304" pitchFamily="18" charset="0"/>
                <a:cs typeface="Times New Roman" panose="02020603050405020304" pitchFamily="18" charset="0"/>
              </a:rPr>
              <a:t>Sample: </a:t>
            </a:r>
            <a:r>
              <a:rPr lang="en-US" sz="2000" dirty="0">
                <a:latin typeface="Times New Roman" panose="02020603050405020304" pitchFamily="18" charset="0"/>
                <a:cs typeface="Times New Roman" panose="02020603050405020304" pitchFamily="18" charset="0"/>
              </a:rPr>
              <a:t>We include commercial, savings, and cooperative banks between 2012 and 2021 period.  </a:t>
            </a:r>
            <a:br>
              <a:rPr lang="en-US" sz="2000" dirty="0">
                <a:latin typeface="Times New Roman" panose="02020603050405020304" pitchFamily="18" charset="0"/>
                <a:cs typeface="Times New Roman" panose="02020603050405020304" pitchFamily="18" charset="0"/>
              </a:rPr>
            </a:br>
            <a:br>
              <a:rPr lang="en-US" sz="2000" b="1"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Countries: </a:t>
            </a:r>
            <a:r>
              <a:rPr lang="en-US" sz="2000" dirty="0">
                <a:latin typeface="Times New Roman" panose="02020603050405020304" pitchFamily="18" charset="0"/>
                <a:cs typeface="Times New Roman" panose="02020603050405020304" pitchFamily="18" charset="0"/>
              </a:rPr>
              <a:t>Western Balkan countries.</a:t>
            </a:r>
            <a:br>
              <a:rPr lang="en-US" sz="2000" b="1" dirty="0">
                <a:latin typeface="Times New Roman" panose="02020603050405020304" pitchFamily="18" charset="0"/>
                <a:cs typeface="Times New Roman" panose="02020603050405020304" pitchFamily="18" charset="0"/>
              </a:rPr>
            </a:br>
            <a:br>
              <a:rPr lang="en-US" sz="2000" b="1"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Source:</a:t>
            </a:r>
            <a:r>
              <a:rPr lang="en-US" sz="2000" dirty="0">
                <a:latin typeface="Times New Roman" panose="02020603050405020304" pitchFamily="18" charset="0"/>
                <a:cs typeface="Times New Roman" panose="02020603050405020304" pitchFamily="18" charset="0"/>
              </a:rPr>
              <a:t> Fitch Connect platform, World Bank (WB) and International Monetary Fund (IMF).</a:t>
            </a:r>
          </a:p>
        </p:txBody>
      </p:sp>
      <p:sp>
        <p:nvSpPr>
          <p:cNvPr id="3" name="Subtitle 2">
            <a:extLst>
              <a:ext uri="{FF2B5EF4-FFF2-40B4-BE49-F238E27FC236}">
                <a16:creationId xmlns:a16="http://schemas.microsoft.com/office/drawing/2014/main" id="{255E1F2F-E259-4EA8-9FFD-3A10AF541859}"/>
              </a:ext>
            </a:extLst>
          </p:cNvPr>
          <p:cNvSpPr>
            <a:spLocks noGrp="1"/>
          </p:cNvSpPr>
          <p:nvPr>
            <p:ph idx="1"/>
          </p:nvPr>
        </p:nvSpPr>
        <p:spPr>
          <a:xfrm>
            <a:off x="1687510" y="503852"/>
            <a:ext cx="10018713" cy="762001"/>
          </a:xfrm>
        </p:spPr>
        <p:txBody>
          <a:bodyPr>
            <a:normAutofit/>
          </a:bodyPr>
          <a:lstStyle/>
          <a:p>
            <a:pPr marL="0" indent="0" algn="l">
              <a:buNone/>
            </a:pPr>
            <a:r>
              <a:rPr lang="en-US" sz="4400" dirty="0">
                <a:latin typeface="Times New Roman" panose="02020603050405020304" pitchFamily="18" charset="0"/>
                <a:cs typeface="Times New Roman" panose="02020603050405020304" pitchFamily="18" charset="0"/>
              </a:rPr>
              <a:t>Data</a:t>
            </a:r>
          </a:p>
        </p:txBody>
      </p:sp>
      <p:pic>
        <p:nvPicPr>
          <p:cNvPr id="6" name="Picture 5" descr="A map of the country&#10;&#10;Description automatically generated">
            <a:extLst>
              <a:ext uri="{FF2B5EF4-FFF2-40B4-BE49-F238E27FC236}">
                <a16:creationId xmlns:a16="http://schemas.microsoft.com/office/drawing/2014/main" id="{A1BA3DD6-9E3F-490A-AD88-9E3EFD8534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3562" y="0"/>
            <a:ext cx="5562890" cy="6354148"/>
          </a:xfrm>
          <a:prstGeom prst="rect">
            <a:avLst/>
          </a:prstGeom>
        </p:spPr>
      </p:pic>
      <p:sp>
        <p:nvSpPr>
          <p:cNvPr id="7" name="TextBox 6">
            <a:extLst>
              <a:ext uri="{FF2B5EF4-FFF2-40B4-BE49-F238E27FC236}">
                <a16:creationId xmlns:a16="http://schemas.microsoft.com/office/drawing/2014/main" id="{5D5E108A-70FE-4BAC-B5A2-DAC62683C986}"/>
              </a:ext>
            </a:extLst>
          </p:cNvPr>
          <p:cNvSpPr txBox="1"/>
          <p:nvPr/>
        </p:nvSpPr>
        <p:spPr>
          <a:xfrm>
            <a:off x="6554466" y="6354148"/>
            <a:ext cx="5562889" cy="276999"/>
          </a:xfrm>
          <a:prstGeom prst="rect">
            <a:avLst/>
          </a:prstGeom>
          <a:noFill/>
        </p:spPr>
        <p:txBody>
          <a:bodyPr wrap="square" rtlCol="0">
            <a:spAutoFit/>
          </a:bodyPr>
          <a:lstStyle/>
          <a:p>
            <a:pPr algn="ctr"/>
            <a:r>
              <a:rPr lang="en-US" sz="1200" b="1" dirty="0">
                <a:latin typeface="Times New Roman" panose="02020603050405020304" pitchFamily="18" charset="0"/>
                <a:cs typeface="Times New Roman" panose="02020603050405020304" pitchFamily="18" charset="0"/>
              </a:rPr>
              <a:t>Source:</a:t>
            </a:r>
            <a:r>
              <a:rPr lang="en-US" sz="1200"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hlinkClick r:id="rId3"/>
              </a:rPr>
              <a:t>https://popups.uliege.be/2593-9483/docannexe/image/151/img-2.png</a:t>
            </a:r>
            <a:r>
              <a:rPr lang="en-US" sz="12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8627667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4E3C2-9795-4EBD-916A-D97109AC11C3}"/>
              </a:ext>
            </a:extLst>
          </p:cNvPr>
          <p:cNvSpPr>
            <a:spLocks noGrp="1"/>
          </p:cNvSpPr>
          <p:nvPr>
            <p:ph type="title"/>
          </p:nvPr>
        </p:nvSpPr>
        <p:spPr>
          <a:xfrm>
            <a:off x="1484309" y="343678"/>
            <a:ext cx="10018713" cy="723122"/>
          </a:xfrm>
        </p:spPr>
        <p:txBody>
          <a:bodyPr>
            <a:normAutofit/>
          </a:bodyPr>
          <a:lstStyle/>
          <a:p>
            <a:r>
              <a:rPr lang="en-US" dirty="0">
                <a:latin typeface="Times New Roman" panose="02020603050405020304" pitchFamily="18" charset="0"/>
                <a:cs typeface="Times New Roman" panose="02020603050405020304" pitchFamily="18" charset="0"/>
              </a:rPr>
              <a:t>Methodology – Model Specification</a:t>
            </a:r>
          </a:p>
        </p:txBody>
      </p:sp>
      <p:sp>
        <p:nvSpPr>
          <p:cNvPr id="3" name="Content Placeholder 2">
            <a:extLst>
              <a:ext uri="{FF2B5EF4-FFF2-40B4-BE49-F238E27FC236}">
                <a16:creationId xmlns:a16="http://schemas.microsoft.com/office/drawing/2014/main" id="{4CA94584-43AE-4A74-9D2B-A87F305591F5}"/>
              </a:ext>
            </a:extLst>
          </p:cNvPr>
          <p:cNvSpPr>
            <a:spLocks noGrp="1"/>
          </p:cNvSpPr>
          <p:nvPr>
            <p:ph idx="1"/>
          </p:nvPr>
        </p:nvSpPr>
        <p:spPr>
          <a:xfrm>
            <a:off x="1614939" y="1183432"/>
            <a:ext cx="10018713" cy="1083907"/>
          </a:xfrm>
        </p:spPr>
        <p:txBody>
          <a:bodyPr anchor="t">
            <a:normAutofit/>
          </a:bodyPr>
          <a:lstStyle/>
          <a:p>
            <a:pPr marL="0" indent="0" algn="just">
              <a:buNone/>
            </a:pPr>
            <a:r>
              <a:rPr lang="en-US" sz="1800" dirty="0">
                <a:latin typeface="Times New Roman" panose="02020603050405020304" pitchFamily="18" charset="0"/>
                <a:cs typeface="Times New Roman" panose="02020603050405020304" pitchFamily="18" charset="0"/>
              </a:rPr>
              <a:t>To examine whether the Western Balkan countries experienced an increase in their savings during the Covid-19 pandemic outbreak and whether this increase might lead to an increase in loan growth using the following specification:</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54F64F50-8E4D-44F6-89DE-45F9B8405C36}"/>
                  </a:ext>
                </a:extLst>
              </p:cNvPr>
              <p:cNvSpPr/>
              <p:nvPr/>
            </p:nvSpPr>
            <p:spPr>
              <a:xfrm>
                <a:off x="1277854" y="2558919"/>
                <a:ext cx="10692881" cy="45801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200" i="1">
                              <a:latin typeface="Cambria Math" panose="02040503050406030204" pitchFamily="18" charset="0"/>
                            </a:rPr>
                          </m:ctrlPr>
                        </m:sSubPr>
                        <m:e>
                          <m:r>
                            <a:rPr lang="en-US" sz="2200" i="1">
                              <a:latin typeface="Cambria Math" panose="02040503050406030204" pitchFamily="18" charset="0"/>
                            </a:rPr>
                            <m:t>𝐿𝑜𝑎𝑛𝐺𝑟𝑜𝑤𝑡h</m:t>
                          </m:r>
                        </m:e>
                        <m:sub>
                          <m:r>
                            <a:rPr lang="en-US" sz="2200" i="1">
                              <a:latin typeface="Cambria Math" panose="02040503050406030204" pitchFamily="18" charset="0"/>
                            </a:rPr>
                            <m:t>𝑖</m:t>
                          </m:r>
                          <m:r>
                            <a:rPr lang="en-US" sz="2200" i="0">
                              <a:latin typeface="Cambria Math" panose="02040503050406030204" pitchFamily="18" charset="0"/>
                            </a:rPr>
                            <m:t>,</m:t>
                          </m:r>
                          <m:r>
                            <a:rPr lang="en-US" sz="2200" i="1">
                              <a:latin typeface="Cambria Math" panose="02040503050406030204" pitchFamily="18" charset="0"/>
                            </a:rPr>
                            <m:t>𝑗</m:t>
                          </m:r>
                          <m:r>
                            <a:rPr lang="en-US" sz="2200" i="0">
                              <a:latin typeface="Cambria Math" panose="02040503050406030204" pitchFamily="18" charset="0"/>
                            </a:rPr>
                            <m:t>,</m:t>
                          </m:r>
                          <m:r>
                            <a:rPr lang="en-US" sz="2200" i="1">
                              <a:latin typeface="Cambria Math" panose="02040503050406030204" pitchFamily="18" charset="0"/>
                            </a:rPr>
                            <m:t>𝑡</m:t>
                          </m:r>
                        </m:sub>
                      </m:sSub>
                      <m:r>
                        <a:rPr lang="en-US" sz="2200" i="0">
                          <a:latin typeface="Cambria Math" panose="02040503050406030204" pitchFamily="18" charset="0"/>
                        </a:rPr>
                        <m:t>=</m:t>
                      </m:r>
                      <m:sSub>
                        <m:sSubPr>
                          <m:ctrlPr>
                            <a:rPr lang="en-US" sz="2200" i="1">
                              <a:latin typeface="Cambria Math" panose="02040503050406030204" pitchFamily="18" charset="0"/>
                            </a:rPr>
                          </m:ctrlPr>
                        </m:sSubPr>
                        <m:e>
                          <m:r>
                            <a:rPr lang="en-US" sz="2200" i="1">
                              <a:latin typeface="Cambria Math" panose="02040503050406030204" pitchFamily="18" charset="0"/>
                            </a:rPr>
                            <m:t>𝛼</m:t>
                          </m:r>
                        </m:e>
                        <m:sub>
                          <m:r>
                            <a:rPr lang="en-US" sz="2200" i="1">
                              <a:latin typeface="Cambria Math" panose="02040503050406030204" pitchFamily="18" charset="0"/>
                            </a:rPr>
                            <m:t>𝑖</m:t>
                          </m:r>
                        </m:sub>
                      </m:sSub>
                      <m:r>
                        <a:rPr lang="en-US" sz="2200" i="0">
                          <a:latin typeface="Cambria Math" panose="02040503050406030204" pitchFamily="18" charset="0"/>
                        </a:rPr>
                        <m:t>+</m:t>
                      </m:r>
                      <m:r>
                        <a:rPr lang="en-US" sz="2200" i="1">
                          <a:latin typeface="Cambria Math" panose="02040503050406030204" pitchFamily="18" charset="0"/>
                        </a:rPr>
                        <m:t>𝛽</m:t>
                      </m:r>
                      <m:sSub>
                        <m:sSubPr>
                          <m:ctrlPr>
                            <a:rPr lang="en-US" sz="2200" i="1">
                              <a:latin typeface="Cambria Math" panose="02040503050406030204" pitchFamily="18" charset="0"/>
                            </a:rPr>
                          </m:ctrlPr>
                        </m:sSubPr>
                        <m:e>
                          <m:r>
                            <a:rPr lang="en-US" sz="2200" i="1">
                              <a:latin typeface="Cambria Math" panose="02040503050406030204" pitchFamily="18" charset="0"/>
                            </a:rPr>
                            <m:t>𝐷𝑒𝑝𝑜𝑠𝑖𝑡𝐺𝑟𝑜𝑤𝑡h</m:t>
                          </m:r>
                        </m:e>
                        <m:sub>
                          <m:r>
                            <a:rPr lang="en-US" sz="2200" i="1">
                              <a:latin typeface="Cambria Math" panose="02040503050406030204" pitchFamily="18" charset="0"/>
                            </a:rPr>
                            <m:t>𝑖</m:t>
                          </m:r>
                          <m:r>
                            <a:rPr lang="en-US" sz="2200" i="0">
                              <a:latin typeface="Cambria Math" panose="02040503050406030204" pitchFamily="18" charset="0"/>
                            </a:rPr>
                            <m:t>,</m:t>
                          </m:r>
                          <m:r>
                            <a:rPr lang="en-US" sz="2200" i="1">
                              <a:latin typeface="Cambria Math" panose="02040503050406030204" pitchFamily="18" charset="0"/>
                            </a:rPr>
                            <m:t>𝑗</m:t>
                          </m:r>
                          <m:r>
                            <a:rPr lang="en-US" sz="2200" i="0">
                              <a:latin typeface="Cambria Math" panose="02040503050406030204" pitchFamily="18" charset="0"/>
                            </a:rPr>
                            <m:t>,</m:t>
                          </m:r>
                          <m:r>
                            <a:rPr lang="en-US" sz="2200" i="1">
                              <a:latin typeface="Cambria Math" panose="02040503050406030204" pitchFamily="18" charset="0"/>
                            </a:rPr>
                            <m:t>𝑡</m:t>
                          </m:r>
                        </m:sub>
                      </m:sSub>
                      <m:r>
                        <a:rPr lang="en-US" sz="2200" i="0">
                          <a:latin typeface="Cambria Math" panose="02040503050406030204" pitchFamily="18" charset="0"/>
                        </a:rPr>
                        <m:t>+</m:t>
                      </m:r>
                      <m:sSub>
                        <m:sSubPr>
                          <m:ctrlPr>
                            <a:rPr lang="en-US" sz="2200" i="1">
                              <a:latin typeface="Cambria Math" panose="02040503050406030204" pitchFamily="18" charset="0"/>
                            </a:rPr>
                          </m:ctrlPr>
                        </m:sSubPr>
                        <m:e>
                          <m:r>
                            <a:rPr lang="en-US" sz="2200" i="1">
                              <a:latin typeface="Cambria Math" panose="02040503050406030204" pitchFamily="18" charset="0"/>
                            </a:rPr>
                            <m:t>𝛾</m:t>
                          </m:r>
                          <m:r>
                            <a:rPr lang="en-US" sz="2200" i="1">
                              <a:latin typeface="Cambria Math" panose="02040503050406030204" pitchFamily="18" charset="0"/>
                            </a:rPr>
                            <m:t>𝐵𝑎𝑛𝑘</m:t>
                          </m:r>
                        </m:e>
                        <m:sub>
                          <m:r>
                            <a:rPr lang="en-US" sz="2200" i="1">
                              <a:latin typeface="Cambria Math" panose="02040503050406030204" pitchFamily="18" charset="0"/>
                            </a:rPr>
                            <m:t>𝑖</m:t>
                          </m:r>
                          <m:r>
                            <a:rPr lang="en-US" sz="2200" i="0">
                              <a:latin typeface="Cambria Math" panose="02040503050406030204" pitchFamily="18" charset="0"/>
                            </a:rPr>
                            <m:t>,</m:t>
                          </m:r>
                          <m:r>
                            <a:rPr lang="en-US" sz="2200" i="1">
                              <a:latin typeface="Cambria Math" panose="02040503050406030204" pitchFamily="18" charset="0"/>
                            </a:rPr>
                            <m:t>𝑗</m:t>
                          </m:r>
                          <m:r>
                            <a:rPr lang="en-US" sz="2200" i="0">
                              <a:latin typeface="Cambria Math" panose="02040503050406030204" pitchFamily="18" charset="0"/>
                            </a:rPr>
                            <m:t>,</m:t>
                          </m:r>
                          <m:r>
                            <a:rPr lang="en-US" sz="2200" i="1">
                              <a:latin typeface="Cambria Math" panose="02040503050406030204" pitchFamily="18" charset="0"/>
                            </a:rPr>
                            <m:t>𝑡</m:t>
                          </m:r>
                        </m:sub>
                      </m:sSub>
                      <m:r>
                        <a:rPr lang="en-US" sz="2200" i="0">
                          <a:latin typeface="Cambria Math" panose="02040503050406030204" pitchFamily="18" charset="0"/>
                        </a:rPr>
                        <m:t>+</m:t>
                      </m:r>
                      <m:sSub>
                        <m:sSubPr>
                          <m:ctrlPr>
                            <a:rPr lang="en-US" sz="2200" i="1">
                              <a:latin typeface="Cambria Math" panose="02040503050406030204" pitchFamily="18" charset="0"/>
                            </a:rPr>
                          </m:ctrlPr>
                        </m:sSubPr>
                        <m:e>
                          <m:r>
                            <a:rPr lang="en-US" sz="2200" i="1">
                              <a:latin typeface="Cambria Math" panose="02040503050406030204" pitchFamily="18" charset="0"/>
                            </a:rPr>
                            <m:t>𝛿</m:t>
                          </m:r>
                          <m:r>
                            <a:rPr lang="en-US" sz="2200" i="1">
                              <a:latin typeface="Cambria Math" panose="02040503050406030204" pitchFamily="18" charset="0"/>
                            </a:rPr>
                            <m:t>𝑀𝑎𝑐𝑟𝑜</m:t>
                          </m:r>
                        </m:e>
                        <m:sub>
                          <m:r>
                            <a:rPr lang="en-US" sz="2200" i="1">
                              <a:latin typeface="Cambria Math" panose="02040503050406030204" pitchFamily="18" charset="0"/>
                            </a:rPr>
                            <m:t>𝑗</m:t>
                          </m:r>
                          <m:r>
                            <a:rPr lang="en-US" sz="2200" i="0">
                              <a:latin typeface="Cambria Math" panose="02040503050406030204" pitchFamily="18" charset="0"/>
                            </a:rPr>
                            <m:t>,</m:t>
                          </m:r>
                          <m:r>
                            <a:rPr lang="en-US" sz="2200" i="1">
                              <a:latin typeface="Cambria Math" panose="02040503050406030204" pitchFamily="18" charset="0"/>
                            </a:rPr>
                            <m:t>𝑡</m:t>
                          </m:r>
                        </m:sub>
                      </m:sSub>
                      <m:r>
                        <a:rPr lang="en-US" sz="2200" i="0">
                          <a:latin typeface="Cambria Math" panose="02040503050406030204" pitchFamily="18" charset="0"/>
                        </a:rPr>
                        <m:t>+</m:t>
                      </m:r>
                      <m:sSub>
                        <m:sSubPr>
                          <m:ctrlPr>
                            <a:rPr lang="en-US" sz="2200" i="1">
                              <a:latin typeface="Cambria Math" panose="02040503050406030204" pitchFamily="18" charset="0"/>
                            </a:rPr>
                          </m:ctrlPr>
                        </m:sSubPr>
                        <m:e>
                          <m:r>
                            <a:rPr lang="en-US" sz="2200" i="1">
                              <a:latin typeface="Cambria Math" panose="02040503050406030204" pitchFamily="18" charset="0"/>
                            </a:rPr>
                            <m:t>𝜇</m:t>
                          </m:r>
                        </m:e>
                        <m:sub>
                          <m:r>
                            <a:rPr lang="en-US" sz="2200" i="1">
                              <a:latin typeface="Cambria Math" panose="02040503050406030204" pitchFamily="18" charset="0"/>
                            </a:rPr>
                            <m:t>𝑖</m:t>
                          </m:r>
                        </m:sub>
                      </m:sSub>
                      <m:r>
                        <a:rPr lang="en-US" sz="2200" i="0">
                          <a:latin typeface="Cambria Math" panose="02040503050406030204" pitchFamily="18" charset="0"/>
                        </a:rPr>
                        <m:t>+</m:t>
                      </m:r>
                      <m:sSub>
                        <m:sSubPr>
                          <m:ctrlPr>
                            <a:rPr lang="en-US" sz="2200" i="1">
                              <a:latin typeface="Cambria Math" panose="02040503050406030204" pitchFamily="18" charset="0"/>
                            </a:rPr>
                          </m:ctrlPr>
                        </m:sSubPr>
                        <m:e>
                          <m:r>
                            <a:rPr lang="en-US" sz="2200" i="1">
                              <a:latin typeface="Cambria Math" panose="02040503050406030204" pitchFamily="18" charset="0"/>
                            </a:rPr>
                            <m:t>𝜃</m:t>
                          </m:r>
                        </m:e>
                        <m:sub>
                          <m:r>
                            <a:rPr lang="en-US" sz="2200" i="1">
                              <a:latin typeface="Cambria Math" panose="02040503050406030204" pitchFamily="18" charset="0"/>
                            </a:rPr>
                            <m:t>𝑡</m:t>
                          </m:r>
                        </m:sub>
                      </m:sSub>
                      <m:r>
                        <a:rPr lang="en-US" sz="2200" i="0">
                          <a:latin typeface="Cambria Math" panose="02040503050406030204" pitchFamily="18" charset="0"/>
                        </a:rPr>
                        <m:t>+</m:t>
                      </m:r>
                      <m:sSub>
                        <m:sSubPr>
                          <m:ctrlPr>
                            <a:rPr lang="en-US" sz="2200" i="1">
                              <a:latin typeface="Cambria Math" panose="02040503050406030204" pitchFamily="18" charset="0"/>
                            </a:rPr>
                          </m:ctrlPr>
                        </m:sSubPr>
                        <m:e>
                          <m:r>
                            <a:rPr lang="en-US" sz="2200" i="1">
                              <a:latin typeface="Cambria Math" panose="02040503050406030204" pitchFamily="18" charset="0"/>
                            </a:rPr>
                            <m:t>𝜖</m:t>
                          </m:r>
                        </m:e>
                        <m:sub>
                          <m:r>
                            <a:rPr lang="en-US" sz="2200" i="1">
                              <a:latin typeface="Cambria Math" panose="02040503050406030204" pitchFamily="18" charset="0"/>
                            </a:rPr>
                            <m:t>𝑖</m:t>
                          </m:r>
                          <m:r>
                            <a:rPr lang="en-US" sz="2200" i="0">
                              <a:latin typeface="Cambria Math" panose="02040503050406030204" pitchFamily="18" charset="0"/>
                            </a:rPr>
                            <m:t>,</m:t>
                          </m:r>
                          <m:r>
                            <a:rPr lang="en-US" sz="2200" i="1">
                              <a:latin typeface="Cambria Math" panose="02040503050406030204" pitchFamily="18" charset="0"/>
                            </a:rPr>
                            <m:t>𝑗</m:t>
                          </m:r>
                          <m:r>
                            <a:rPr lang="en-US" sz="2200" i="0">
                              <a:latin typeface="Cambria Math" panose="02040503050406030204" pitchFamily="18" charset="0"/>
                            </a:rPr>
                            <m:t>,</m:t>
                          </m:r>
                          <m:r>
                            <a:rPr lang="en-US" sz="2200" i="1">
                              <a:latin typeface="Cambria Math" panose="02040503050406030204" pitchFamily="18" charset="0"/>
                            </a:rPr>
                            <m:t>𝑡</m:t>
                          </m:r>
                        </m:sub>
                      </m:sSub>
                    </m:oMath>
                  </m:oMathPara>
                </a14:m>
                <a:endParaRPr lang="en-US" sz="2200" dirty="0"/>
              </a:p>
            </p:txBody>
          </p:sp>
        </mc:Choice>
        <mc:Fallback xmlns="">
          <p:sp>
            <p:nvSpPr>
              <p:cNvPr id="5" name="Rectangle 4">
                <a:extLst>
                  <a:ext uri="{FF2B5EF4-FFF2-40B4-BE49-F238E27FC236}">
                    <a16:creationId xmlns:a16="http://schemas.microsoft.com/office/drawing/2014/main" id="{54F64F50-8E4D-44F6-89DE-45F9B8405C36}"/>
                  </a:ext>
                </a:extLst>
              </p:cNvPr>
              <p:cNvSpPr>
                <a:spLocks noRot="1" noChangeAspect="1" noMove="1" noResize="1" noEditPoints="1" noAdjustHandles="1" noChangeArrowheads="1" noChangeShapeType="1" noTextEdit="1"/>
              </p:cNvSpPr>
              <p:nvPr/>
            </p:nvSpPr>
            <p:spPr>
              <a:xfrm>
                <a:off x="1277854" y="2558919"/>
                <a:ext cx="10692881" cy="458011"/>
              </a:xfrm>
              <a:prstGeom prst="rect">
                <a:avLst/>
              </a:prstGeom>
              <a:blipFill>
                <a:blip r:embed="rId2"/>
                <a:stretch>
                  <a:fillRect b="-10667"/>
                </a:stretch>
              </a:blipFill>
            </p:spPr>
            <p:txBody>
              <a:bodyPr/>
              <a:lstStyle/>
              <a:p>
                <a:r>
                  <a:rPr lang="en-US">
                    <a:noFill/>
                  </a:rPr>
                  <a:t> </a:t>
                </a:r>
              </a:p>
            </p:txBody>
          </p:sp>
        </mc:Fallback>
      </mc:AlternateContent>
      <p:sp>
        <p:nvSpPr>
          <p:cNvPr id="6" name="Rectangle 5">
            <a:extLst>
              <a:ext uri="{FF2B5EF4-FFF2-40B4-BE49-F238E27FC236}">
                <a16:creationId xmlns:a16="http://schemas.microsoft.com/office/drawing/2014/main" id="{B4382BF5-2894-4ABF-8686-A0DB4365097B}"/>
              </a:ext>
            </a:extLst>
          </p:cNvPr>
          <p:cNvSpPr/>
          <p:nvPr/>
        </p:nvSpPr>
        <p:spPr>
          <a:xfrm>
            <a:off x="1884785" y="3373826"/>
            <a:ext cx="9451910" cy="3046988"/>
          </a:xfrm>
          <a:prstGeom prst="rect">
            <a:avLst/>
          </a:prstGeom>
        </p:spPr>
        <p:txBody>
          <a:bodyPr wrap="square">
            <a:spAutoFit/>
          </a:bodyPr>
          <a:lstStyle/>
          <a:p>
            <a:r>
              <a:rPr lang="en-US" sz="1600" i="1" dirty="0">
                <a:latin typeface="Times New Roman" panose="02020603050405020304" pitchFamily="18" charset="0"/>
                <a:cs typeface="Times New Roman" panose="02020603050405020304" pitchFamily="18" charset="0"/>
              </a:rPr>
              <a:t>Where:</a:t>
            </a:r>
          </a:p>
          <a:p>
            <a:pPr marL="285750" indent="-285750" algn="just">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Loan </a:t>
            </a:r>
            <a:r>
              <a:rPr lang="en-US" sz="1600" b="1" dirty="0" err="1">
                <a:latin typeface="Times New Roman" panose="02020603050405020304" pitchFamily="18" charset="0"/>
                <a:cs typeface="Times New Roman" panose="02020603050405020304" pitchFamily="18" charset="0"/>
              </a:rPr>
              <a:t>Growth</a:t>
            </a:r>
            <a:r>
              <a:rPr lang="en-US" sz="1600" b="1" baseline="-25000" dirty="0" err="1">
                <a:latin typeface="Times New Roman" panose="02020603050405020304" pitchFamily="18" charset="0"/>
                <a:cs typeface="Times New Roman" panose="02020603050405020304" pitchFamily="18" charset="0"/>
              </a:rPr>
              <a:t>i,j,t</a:t>
            </a:r>
            <a:r>
              <a:rPr lang="en-US" sz="1600" b="1"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is the dependent variable, measured by the total gross loan rate for bank </a:t>
            </a:r>
            <a:r>
              <a:rPr lang="en-US" sz="1600" dirty="0" err="1">
                <a:latin typeface="Times New Roman" panose="02020603050405020304" pitchFamily="18" charset="0"/>
                <a:cs typeface="Times New Roman" panose="02020603050405020304" pitchFamily="18" charset="0"/>
              </a:rPr>
              <a:t>i</a:t>
            </a:r>
            <a:r>
              <a:rPr lang="en-US" sz="1600" dirty="0">
                <a:latin typeface="Times New Roman" panose="02020603050405020304" pitchFamily="18" charset="0"/>
                <a:cs typeface="Times New Roman" panose="02020603050405020304" pitchFamily="18" charset="0"/>
              </a:rPr>
              <a:t>, located in country j, in year t. </a:t>
            </a:r>
          </a:p>
          <a:p>
            <a:pPr marL="285750" indent="-285750" algn="just">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Deposit </a:t>
            </a:r>
            <a:r>
              <a:rPr lang="en-US" sz="1600" b="1" dirty="0" err="1">
                <a:latin typeface="Times New Roman" panose="02020603050405020304" pitchFamily="18" charset="0"/>
                <a:cs typeface="Times New Roman" panose="02020603050405020304" pitchFamily="18" charset="0"/>
              </a:rPr>
              <a:t>Growth</a:t>
            </a:r>
            <a:r>
              <a:rPr lang="en-US" sz="1600" b="1" baseline="-25000" dirty="0" err="1">
                <a:latin typeface="Times New Roman" panose="02020603050405020304" pitchFamily="18" charset="0"/>
                <a:cs typeface="Times New Roman" panose="02020603050405020304" pitchFamily="18" charset="0"/>
              </a:rPr>
              <a:t>i,j,t</a:t>
            </a:r>
            <a:r>
              <a:rPr lang="en-US" sz="1600" b="1"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which indicates the growth rate of total deposits for bank </a:t>
            </a:r>
            <a:r>
              <a:rPr lang="en-US" sz="1600" dirty="0" err="1">
                <a:latin typeface="Times New Roman" panose="02020603050405020304" pitchFamily="18" charset="0"/>
                <a:cs typeface="Times New Roman" panose="02020603050405020304" pitchFamily="18" charset="0"/>
              </a:rPr>
              <a:t>i</a:t>
            </a:r>
            <a:r>
              <a:rPr lang="en-US" sz="1600" dirty="0">
                <a:latin typeface="Times New Roman" panose="02020603050405020304" pitchFamily="18" charset="0"/>
                <a:cs typeface="Times New Roman" panose="02020603050405020304" pitchFamily="18" charset="0"/>
              </a:rPr>
              <a:t>, located in country j, in year t. </a:t>
            </a:r>
          </a:p>
          <a:p>
            <a:pPr marL="285750" indent="-285750" algn="just">
              <a:buFont typeface="Arial" panose="020B0604020202020204" pitchFamily="34" charset="0"/>
              <a:buChar char="•"/>
            </a:pPr>
            <a:r>
              <a:rPr lang="en-US" sz="1600" b="1" dirty="0" err="1">
                <a:latin typeface="Times New Roman" panose="02020603050405020304" pitchFamily="18" charset="0"/>
                <a:cs typeface="Times New Roman" panose="02020603050405020304" pitchFamily="18" charset="0"/>
              </a:rPr>
              <a:t>Bank</a:t>
            </a:r>
            <a:r>
              <a:rPr lang="en-US" sz="1600" b="1" baseline="-25000" dirty="0" err="1">
                <a:latin typeface="Times New Roman" panose="02020603050405020304" pitchFamily="18" charset="0"/>
                <a:cs typeface="Times New Roman" panose="02020603050405020304" pitchFamily="18" charset="0"/>
              </a:rPr>
              <a:t>i,j,t</a:t>
            </a:r>
            <a:r>
              <a:rPr lang="en-US" sz="1600" dirty="0">
                <a:latin typeface="Times New Roman" panose="02020603050405020304" pitchFamily="18" charset="0"/>
                <a:cs typeface="Times New Roman" panose="02020603050405020304" pitchFamily="18" charset="0"/>
              </a:rPr>
              <a:t> represents the vector of bank-specific variables as a control variables. </a:t>
            </a:r>
            <a:r>
              <a:rPr lang="en-US" sz="1600" dirty="0" err="1">
                <a:latin typeface="Times New Roman" panose="02020603050405020304" pitchFamily="18" charset="0"/>
                <a:cs typeface="Times New Roman" panose="02020603050405020304" pitchFamily="18" charset="0"/>
              </a:rPr>
              <a:t>NPL</a:t>
            </a:r>
            <a:r>
              <a:rPr lang="en-US" sz="1600" baseline="-25000" dirty="0" err="1">
                <a:latin typeface="Times New Roman" panose="02020603050405020304" pitchFamily="18" charset="0"/>
                <a:cs typeface="Times New Roman" panose="02020603050405020304" pitchFamily="18" charset="0"/>
              </a:rPr>
              <a:t>i,j,t</a:t>
            </a:r>
            <a:r>
              <a:rPr lang="en-US" sz="1600" dirty="0">
                <a:latin typeface="Times New Roman" panose="02020603050405020304" pitchFamily="18" charset="0"/>
                <a:cs typeface="Times New Roman" panose="02020603050405020304" pitchFamily="18" charset="0"/>
              </a:rPr>
              <a:t> present the non-performing loans. </a:t>
            </a:r>
            <a:r>
              <a:rPr lang="en-US" sz="1600" dirty="0" err="1">
                <a:latin typeface="Times New Roman" panose="02020603050405020304" pitchFamily="18" charset="0"/>
                <a:cs typeface="Times New Roman" panose="02020603050405020304" pitchFamily="18" charset="0"/>
              </a:rPr>
              <a:t>ROAE</a:t>
            </a:r>
            <a:r>
              <a:rPr lang="en-US" sz="1600" baseline="-25000" dirty="0" err="1">
                <a:latin typeface="Times New Roman" panose="02020603050405020304" pitchFamily="18" charset="0"/>
                <a:cs typeface="Times New Roman" panose="02020603050405020304" pitchFamily="18" charset="0"/>
              </a:rPr>
              <a:t>i,j,t</a:t>
            </a:r>
            <a:r>
              <a:rPr lang="en-US" sz="1600" dirty="0">
                <a:latin typeface="Times New Roman" panose="02020603050405020304" pitchFamily="18" charset="0"/>
                <a:cs typeface="Times New Roman" panose="02020603050405020304" pitchFamily="18" charset="0"/>
              </a:rPr>
              <a:t> present the return on average equity and </a:t>
            </a:r>
            <a:r>
              <a:rPr lang="en-US" sz="1600" dirty="0" err="1">
                <a:latin typeface="Times New Roman" panose="02020603050405020304" pitchFamily="18" charset="0"/>
                <a:cs typeface="Times New Roman" panose="02020603050405020304" pitchFamily="18" charset="0"/>
              </a:rPr>
              <a:t>Capitalization</a:t>
            </a:r>
            <a:r>
              <a:rPr lang="en-US" sz="1600" baseline="-25000" dirty="0" err="1">
                <a:latin typeface="Times New Roman" panose="02020603050405020304" pitchFamily="18" charset="0"/>
                <a:cs typeface="Times New Roman" panose="02020603050405020304" pitchFamily="18" charset="0"/>
              </a:rPr>
              <a:t>i,j,t</a:t>
            </a:r>
            <a:r>
              <a:rPr lang="en-US" sz="1600" dirty="0">
                <a:latin typeface="Times New Roman" panose="02020603050405020304" pitchFamily="18" charset="0"/>
                <a:cs typeface="Times New Roman" panose="02020603050405020304" pitchFamily="18" charset="0"/>
              </a:rPr>
              <a:t> ratio of equity over total assets for bank.</a:t>
            </a:r>
          </a:p>
          <a:p>
            <a:pPr marL="285750" indent="-285750" algn="just">
              <a:buFont typeface="Arial" panose="020B0604020202020204" pitchFamily="34" charset="0"/>
              <a:buChar char="•"/>
            </a:pPr>
            <a:r>
              <a:rPr lang="en-US" sz="1600" b="1" dirty="0" err="1">
                <a:latin typeface="Times New Roman" panose="02020603050405020304" pitchFamily="18" charset="0"/>
                <a:cs typeface="Times New Roman" panose="02020603050405020304" pitchFamily="18" charset="0"/>
              </a:rPr>
              <a:t>Macro</a:t>
            </a:r>
            <a:r>
              <a:rPr lang="en-US" sz="1600" b="1" baseline="-25000" dirty="0" err="1">
                <a:latin typeface="Times New Roman" panose="02020603050405020304" pitchFamily="18" charset="0"/>
                <a:cs typeface="Times New Roman" panose="02020603050405020304" pitchFamily="18" charset="0"/>
              </a:rPr>
              <a:t>j,t</a:t>
            </a:r>
            <a:r>
              <a:rPr lang="en-US" sz="1600" dirty="0">
                <a:latin typeface="Times New Roman" panose="02020603050405020304" pitchFamily="18" charset="0"/>
                <a:cs typeface="Times New Roman" panose="02020603050405020304" pitchFamily="18" charset="0"/>
              </a:rPr>
              <a:t> is a vector of macroeconomic variables. (GDP growth, Deposits interest rate and Inflation).</a:t>
            </a:r>
          </a:p>
          <a:p>
            <a:pPr marL="285750" indent="-285750" algn="just">
              <a:buFont typeface="Arial" panose="020B0604020202020204" pitchFamily="34" charset="0"/>
              <a:buChar char="•"/>
            </a:pPr>
            <a:r>
              <a:rPr lang="en-US" sz="1600" b="1" dirty="0" err="1">
                <a:latin typeface="Times New Roman" panose="02020603050405020304" pitchFamily="18" charset="0"/>
                <a:cs typeface="Times New Roman" panose="02020603050405020304" pitchFamily="18" charset="0"/>
              </a:rPr>
              <a:t>μ</a:t>
            </a:r>
            <a:r>
              <a:rPr lang="en-US" sz="1600" b="1" baseline="-25000" dirty="0" err="1">
                <a:latin typeface="Times New Roman" panose="02020603050405020304" pitchFamily="18" charset="0"/>
                <a:cs typeface="Times New Roman" panose="02020603050405020304" pitchFamily="18" charset="0"/>
              </a:rPr>
              <a:t>i</a:t>
            </a:r>
            <a:r>
              <a:rPr lang="en-US" sz="1600" dirty="0">
                <a:latin typeface="Times New Roman" panose="02020603050405020304" pitchFamily="18" charset="0"/>
                <a:cs typeface="Times New Roman" panose="02020603050405020304" pitchFamily="18" charset="0"/>
              </a:rPr>
              <a:t> presents the bank fixed-effect, which controls for time-invariant bank characteristics.</a:t>
            </a:r>
          </a:p>
          <a:p>
            <a:pPr marL="285750" indent="-285750" algn="just">
              <a:buFont typeface="Arial" panose="020B0604020202020204" pitchFamily="34" charset="0"/>
              <a:buChar char="•"/>
            </a:pPr>
            <a:r>
              <a:rPr lang="en-US" sz="1600" b="1" dirty="0" err="1">
                <a:latin typeface="Times New Roman" panose="02020603050405020304" pitchFamily="18" charset="0"/>
                <a:cs typeface="Times New Roman" panose="02020603050405020304" pitchFamily="18" charset="0"/>
              </a:rPr>
              <a:t>θ</a:t>
            </a:r>
            <a:r>
              <a:rPr lang="en-US" sz="1600" b="1" baseline="-25000" dirty="0" err="1">
                <a:latin typeface="Times New Roman" panose="02020603050405020304" pitchFamily="18" charset="0"/>
                <a:cs typeface="Times New Roman" panose="02020603050405020304" pitchFamily="18" charset="0"/>
              </a:rPr>
              <a:t>t</a:t>
            </a:r>
            <a:r>
              <a:rPr lang="en-US" sz="1600" baseline="-25000"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presents the year fixed effect, which mitigates the influence of time-varying macroeconomic variables that might otherwise result in fluctuations in the loan growth rate. </a:t>
            </a:r>
          </a:p>
          <a:p>
            <a:pPr marL="285750" indent="-285750" algn="just">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ϵ</a:t>
            </a:r>
            <a:r>
              <a:rPr lang="en-US" sz="1600" b="1" baseline="-25000" dirty="0" err="1">
                <a:latin typeface="Times New Roman" panose="02020603050405020304" pitchFamily="18" charset="0"/>
                <a:cs typeface="Times New Roman" panose="02020603050405020304" pitchFamily="18" charset="0"/>
              </a:rPr>
              <a:t>i,j,t</a:t>
            </a:r>
            <a:r>
              <a:rPr lang="en-US" sz="1600" dirty="0">
                <a:latin typeface="Times New Roman" panose="02020603050405020304" pitchFamily="18" charset="0"/>
                <a:cs typeface="Times New Roman" panose="02020603050405020304" pitchFamily="18" charset="0"/>
              </a:rPr>
              <a:t> is the error term.</a:t>
            </a:r>
            <a:endParaRPr lang="en-US" sz="16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037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55E1F2F-E259-4EA8-9FFD-3A10AF541859}"/>
              </a:ext>
            </a:extLst>
          </p:cNvPr>
          <p:cNvSpPr>
            <a:spLocks noGrp="1"/>
          </p:cNvSpPr>
          <p:nvPr>
            <p:ph idx="1"/>
          </p:nvPr>
        </p:nvSpPr>
        <p:spPr>
          <a:xfrm>
            <a:off x="1687510" y="152919"/>
            <a:ext cx="10018713" cy="762001"/>
          </a:xfrm>
        </p:spPr>
        <p:txBody>
          <a:bodyPr>
            <a:normAutofit/>
          </a:bodyPr>
          <a:lstStyle/>
          <a:p>
            <a:pPr marL="0" indent="0" algn="l">
              <a:buNone/>
            </a:pPr>
            <a:r>
              <a:rPr lang="en-US" sz="4400" dirty="0">
                <a:latin typeface="Times New Roman" panose="02020603050405020304" pitchFamily="18" charset="0"/>
                <a:cs typeface="Times New Roman" panose="02020603050405020304" pitchFamily="18" charset="0"/>
              </a:rPr>
              <a:t>Empirical Results</a:t>
            </a:r>
          </a:p>
        </p:txBody>
      </p:sp>
      <p:graphicFrame>
        <p:nvGraphicFramePr>
          <p:cNvPr id="7" name="Table 6">
            <a:extLst>
              <a:ext uri="{FF2B5EF4-FFF2-40B4-BE49-F238E27FC236}">
                <a16:creationId xmlns:a16="http://schemas.microsoft.com/office/drawing/2014/main" id="{4B99CE7C-244F-4974-9AB3-56AD2C93BBC0}"/>
              </a:ext>
            </a:extLst>
          </p:cNvPr>
          <p:cNvGraphicFramePr>
            <a:graphicFrameLocks noGrp="1"/>
          </p:cNvGraphicFramePr>
          <p:nvPr>
            <p:extLst>
              <p:ext uri="{D42A27DB-BD31-4B8C-83A1-F6EECF244321}">
                <p14:modId xmlns:p14="http://schemas.microsoft.com/office/powerpoint/2010/main" val="2496622872"/>
              </p:ext>
            </p:extLst>
          </p:nvPr>
        </p:nvGraphicFramePr>
        <p:xfrm>
          <a:off x="2351453" y="1092201"/>
          <a:ext cx="7839713" cy="5353304"/>
        </p:xfrm>
        <a:graphic>
          <a:graphicData uri="http://schemas.openxmlformats.org/drawingml/2006/table">
            <a:tbl>
              <a:tblPr>
                <a:tableStyleId>{9D7B26C5-4107-4FEC-AEDC-1716B250A1EF}</a:tableStyleId>
              </a:tblPr>
              <a:tblGrid>
                <a:gridCol w="2336838">
                  <a:extLst>
                    <a:ext uri="{9D8B030D-6E8A-4147-A177-3AD203B41FA5}">
                      <a16:colId xmlns:a16="http://schemas.microsoft.com/office/drawing/2014/main" val="632946036"/>
                    </a:ext>
                  </a:extLst>
                </a:gridCol>
                <a:gridCol w="1809164">
                  <a:extLst>
                    <a:ext uri="{9D8B030D-6E8A-4147-A177-3AD203B41FA5}">
                      <a16:colId xmlns:a16="http://schemas.microsoft.com/office/drawing/2014/main" val="2567733712"/>
                    </a:ext>
                  </a:extLst>
                </a:gridCol>
                <a:gridCol w="1658400">
                  <a:extLst>
                    <a:ext uri="{9D8B030D-6E8A-4147-A177-3AD203B41FA5}">
                      <a16:colId xmlns:a16="http://schemas.microsoft.com/office/drawing/2014/main" val="4248740056"/>
                    </a:ext>
                  </a:extLst>
                </a:gridCol>
                <a:gridCol w="2035311">
                  <a:extLst>
                    <a:ext uri="{9D8B030D-6E8A-4147-A177-3AD203B41FA5}">
                      <a16:colId xmlns:a16="http://schemas.microsoft.com/office/drawing/2014/main" val="955439440"/>
                    </a:ext>
                  </a:extLst>
                </a:gridCol>
              </a:tblGrid>
              <a:tr h="213570">
                <a:tc>
                  <a:txBody>
                    <a:bodyPr/>
                    <a:lstStyle/>
                    <a:p>
                      <a:pPr marL="0" marR="0">
                        <a:lnSpc>
                          <a:spcPct val="107000"/>
                        </a:lnSpc>
                        <a:spcBef>
                          <a:spcPts val="0"/>
                        </a:spcBef>
                        <a:spcAft>
                          <a:spcPts val="0"/>
                        </a:spcAft>
                      </a:pPr>
                      <a:r>
                        <a:rPr lang="en-US" sz="1600" b="1" u="none" dirty="0">
                          <a:effectLst/>
                          <a:latin typeface="Times New Roman" panose="02020603050405020304" pitchFamily="18" charset="0"/>
                          <a:cs typeface="Times New Roman" panose="02020603050405020304" pitchFamily="18" charset="0"/>
                        </a:rPr>
                        <a:t>Dependent variable:</a:t>
                      </a:r>
                      <a:endParaRPr lang="en-US" sz="1600" b="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rowSpan="2">
                  <a:txBody>
                    <a:bodyPr/>
                    <a:lstStyle/>
                    <a:p>
                      <a:pPr marL="0" marR="0" algn="ctr">
                        <a:lnSpc>
                          <a:spcPct val="107000"/>
                        </a:lnSpc>
                        <a:spcBef>
                          <a:spcPts val="0"/>
                        </a:spcBef>
                        <a:spcAft>
                          <a:spcPts val="0"/>
                        </a:spcAft>
                      </a:pPr>
                      <a:r>
                        <a:rPr lang="en-US" sz="1600" b="1" u="none" dirty="0">
                          <a:effectLst/>
                          <a:latin typeface="Times New Roman" panose="02020603050405020304" pitchFamily="18" charset="0"/>
                          <a:cs typeface="Times New Roman" panose="02020603050405020304" pitchFamily="18" charset="0"/>
                        </a:rPr>
                        <a:t>Model (1)</a:t>
                      </a:r>
                      <a:endParaRPr lang="en-US" sz="1600" b="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marR="0" algn="ctr">
                        <a:lnSpc>
                          <a:spcPct val="107000"/>
                        </a:lnSpc>
                        <a:spcBef>
                          <a:spcPts val="0"/>
                        </a:spcBef>
                        <a:spcAft>
                          <a:spcPts val="0"/>
                        </a:spcAft>
                      </a:pPr>
                      <a:r>
                        <a:rPr lang="en-US" sz="1600" b="1" u="none" dirty="0">
                          <a:effectLst/>
                          <a:latin typeface="Times New Roman" panose="02020603050405020304" pitchFamily="18" charset="0"/>
                          <a:cs typeface="Times New Roman" panose="02020603050405020304" pitchFamily="18" charset="0"/>
                        </a:rPr>
                        <a:t>Model (2)</a:t>
                      </a:r>
                      <a:endParaRPr lang="en-US" sz="1600" b="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marR="0" algn="ctr">
                        <a:lnSpc>
                          <a:spcPct val="107000"/>
                        </a:lnSpc>
                        <a:spcBef>
                          <a:spcPts val="0"/>
                        </a:spcBef>
                        <a:spcAft>
                          <a:spcPts val="0"/>
                        </a:spcAft>
                      </a:pPr>
                      <a:r>
                        <a:rPr lang="en-US" sz="1600" b="1" u="none" dirty="0">
                          <a:effectLst/>
                          <a:latin typeface="Times New Roman" panose="02020603050405020304" pitchFamily="18" charset="0"/>
                          <a:cs typeface="Times New Roman" panose="02020603050405020304" pitchFamily="18" charset="0"/>
                        </a:rPr>
                        <a:t>Model (3)</a:t>
                      </a:r>
                      <a:endParaRPr lang="en-US" sz="1600" b="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0368486"/>
                  </a:ext>
                </a:extLst>
              </a:tr>
              <a:tr h="213570">
                <a:tc>
                  <a:txBody>
                    <a:bodyPr/>
                    <a:lstStyle/>
                    <a:p>
                      <a:pPr marL="0" marR="0">
                        <a:lnSpc>
                          <a:spcPct val="107000"/>
                        </a:lnSpc>
                        <a:spcBef>
                          <a:spcPts val="0"/>
                        </a:spcBef>
                        <a:spcAft>
                          <a:spcPts val="0"/>
                        </a:spcAft>
                      </a:pPr>
                      <a:r>
                        <a:rPr lang="en-US" sz="1600" b="1" u="none" dirty="0">
                          <a:effectLst/>
                          <a:latin typeface="Times New Roman" panose="02020603050405020304" pitchFamily="18" charset="0"/>
                          <a:cs typeface="Times New Roman" panose="02020603050405020304" pitchFamily="18" charset="0"/>
                        </a:rPr>
                        <a:t>Loan Growth</a:t>
                      </a:r>
                      <a:endParaRPr lang="en-US" sz="1600" b="1"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24343712"/>
                  </a:ext>
                </a:extLst>
              </a:tr>
              <a:tr h="213570">
                <a:tc>
                  <a:txBody>
                    <a:bodyPr/>
                    <a:lstStyle/>
                    <a:p>
                      <a:pPr marL="0" marR="0">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Deposits Growth</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0.611</a:t>
                      </a:r>
                      <a:r>
                        <a:rPr lang="en-US" sz="1600" baseline="30000" dirty="0">
                          <a:effectLst/>
                          <a:latin typeface="Times New Roman" panose="02020603050405020304" pitchFamily="18" charset="0"/>
                          <a:cs typeface="Times New Roman" panose="02020603050405020304" pitchFamily="18" charset="0"/>
                        </a:rPr>
                        <a: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0.803</a:t>
                      </a:r>
                      <a:r>
                        <a:rPr lang="en-US" sz="1600" baseline="30000" dirty="0">
                          <a:effectLst/>
                          <a:latin typeface="Times New Roman" panose="02020603050405020304" pitchFamily="18" charset="0"/>
                          <a:cs typeface="Times New Roman" panose="02020603050405020304" pitchFamily="18" charset="0"/>
                        </a:rPr>
                        <a: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0.100</a:t>
                      </a:r>
                      <a:r>
                        <a:rPr lang="en-US" sz="1600" baseline="300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272268709"/>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(4.91)</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(5.12)</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(3.61)</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1502949805"/>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NPL</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-0.136</a:t>
                      </a:r>
                      <a:r>
                        <a:rPr lang="en-US" sz="1600" baseline="30000" dirty="0">
                          <a:effectLst/>
                          <a:latin typeface="Times New Roman" panose="02020603050405020304" pitchFamily="18" charset="0"/>
                          <a:cs typeface="Times New Roman" panose="02020603050405020304" pitchFamily="18" charset="0"/>
                        </a:rPr>
                        <a: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0.115</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0.00483</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1138780786"/>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(-2.33)</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(0.97)</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(0.13)</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3794627390"/>
                  </a:ext>
                </a:extLst>
              </a:tr>
              <a:tr h="213570">
                <a:tc>
                  <a:txBody>
                    <a:bodyPr/>
                    <a:lstStyle/>
                    <a:p>
                      <a:pPr marL="0" marR="0">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Capitalization</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0.580</a:t>
                      </a:r>
                      <a:r>
                        <a:rPr lang="en-US" sz="1600" baseline="30000" dirty="0">
                          <a:effectLst/>
                          <a:latin typeface="Times New Roman" panose="02020603050405020304" pitchFamily="18" charset="0"/>
                          <a:cs typeface="Times New Roman" panose="02020603050405020304" pitchFamily="18" charset="0"/>
                        </a:rPr>
                        <a: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1.211</a:t>
                      </a:r>
                      <a:r>
                        <a:rPr lang="en-US" sz="1600" baseline="300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0.0480</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3050031467"/>
                  </a:ext>
                </a:extLst>
              </a:tr>
              <a:tr h="213570">
                <a:tc>
                  <a:txBody>
                    <a:bodyPr/>
                    <a:lstStyle/>
                    <a:p>
                      <a:pPr marL="0" marR="0">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(2.07)</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(2.87)</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(0.36)</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3534990441"/>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ROAE</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0.157</a:t>
                      </a:r>
                      <a:r>
                        <a:rPr lang="en-US" sz="1600" baseline="30000" dirty="0">
                          <a:effectLst/>
                          <a:latin typeface="Times New Roman" panose="02020603050405020304" pitchFamily="18" charset="0"/>
                          <a:cs typeface="Times New Roman" panose="02020603050405020304" pitchFamily="18" charset="0"/>
                        </a:rPr>
                        <a: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-0.0292</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0.158</a:t>
                      </a:r>
                      <a:r>
                        <a:rPr lang="en-US" sz="1600" baseline="30000" dirty="0">
                          <a:effectLst/>
                          <a:latin typeface="Times New Roman" panose="02020603050405020304" pitchFamily="18" charset="0"/>
                          <a:cs typeface="Times New Roman" panose="02020603050405020304" pitchFamily="18" charset="0"/>
                        </a:rPr>
                        <a: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3631983955"/>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(1.91)</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(-0.21)</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(2.26)</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2264441391"/>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GDP growth</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0.830</a:t>
                      </a:r>
                      <a:r>
                        <a:rPr lang="en-US" sz="1600" baseline="300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1.549</a:t>
                      </a:r>
                      <a:r>
                        <a:rPr lang="en-US" sz="1600" baseline="300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0.129</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2611432719"/>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(2.06)</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(2.15)</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(0.67)</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525615198"/>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Deposit Ir</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-4.571</a:t>
                      </a:r>
                      <a:r>
                        <a:rPr lang="en-US" sz="1600" baseline="300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-5.637</a:t>
                      </a:r>
                      <a:r>
                        <a:rPr lang="en-US" sz="1600" baseline="300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0.501</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261978521"/>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(-2.24)</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(-1.76)</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(0.64)</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2978045542"/>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Inflation</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-1.020</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-0.560</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0.495</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1031667707"/>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(-1.02)</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(-0.53)</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(0.77)</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3691035311"/>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Intercept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-2.427</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-5.838</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-4.577</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2781115595"/>
                  </a:ext>
                </a:extLst>
              </a:tr>
              <a:tr h="213570">
                <a:tc>
                  <a:txBody>
                    <a:bodyPr/>
                    <a:lstStyle/>
                    <a:p>
                      <a:pPr marL="0" marR="0">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(-0.66)</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(-0.72)</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(-1.50)</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7235210"/>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Coefficient estimates</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FE</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FE</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FE</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45975860"/>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No. Obs.</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477</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194</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320</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2125886175"/>
                  </a:ext>
                </a:extLst>
              </a:tr>
              <a:tr h="213570">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Bank fixed-effect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Yes</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Yes</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Yes</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tc>
                <a:extLst>
                  <a:ext uri="{0D108BD9-81ED-4DB2-BD59-A6C34878D82A}">
                    <a16:rowId xmlns:a16="http://schemas.microsoft.com/office/drawing/2014/main" val="1150616791"/>
                  </a:ext>
                </a:extLst>
              </a:tr>
              <a:tr h="213570">
                <a:tc>
                  <a:txBody>
                    <a:bodyPr/>
                    <a:lstStyle/>
                    <a:p>
                      <a:pPr marL="0" marR="0">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Time fixed-effect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Yes</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Yes</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Yes</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7100" marR="5710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885295"/>
                  </a:ext>
                </a:extLst>
              </a:tr>
            </a:tbl>
          </a:graphicData>
        </a:graphic>
      </p:graphicFrame>
      <p:sp>
        <p:nvSpPr>
          <p:cNvPr id="8" name="Rectangle 1">
            <a:extLst>
              <a:ext uri="{FF2B5EF4-FFF2-40B4-BE49-F238E27FC236}">
                <a16:creationId xmlns:a16="http://schemas.microsoft.com/office/drawing/2014/main" id="{D3654729-592D-4DCD-A7D9-61F09CFFAE35}"/>
              </a:ext>
            </a:extLst>
          </p:cNvPr>
          <p:cNvSpPr>
            <a:spLocks noChangeArrowheads="1"/>
          </p:cNvSpPr>
          <p:nvPr/>
        </p:nvSpPr>
        <p:spPr bwMode="auto">
          <a:xfrm>
            <a:off x="2351453" y="6415565"/>
            <a:ext cx="79343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The robust standard errors are clustered at the bank and year level. The symbols ***, **, and * denote significance at the 1%, 5%, and 10% levels, respectively. Source: Author</a:t>
            </a:r>
            <a:r>
              <a:rPr kumimoji="0" lang="en-US" altLang="en-US" sz="10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US" altLang="en-US" sz="1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 own calculation.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9">
            <a:extLst>
              <a:ext uri="{FF2B5EF4-FFF2-40B4-BE49-F238E27FC236}">
                <a16:creationId xmlns:a16="http://schemas.microsoft.com/office/drawing/2014/main" id="{2F37F77B-F4C3-435E-8AAF-2CE9528C9180}"/>
              </a:ext>
            </a:extLst>
          </p:cNvPr>
          <p:cNvSpPr/>
          <p:nvPr/>
        </p:nvSpPr>
        <p:spPr>
          <a:xfrm>
            <a:off x="2351453" y="1555155"/>
            <a:ext cx="7839713" cy="48824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956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55E1F2F-E259-4EA8-9FFD-3A10AF541859}"/>
              </a:ext>
            </a:extLst>
          </p:cNvPr>
          <p:cNvSpPr>
            <a:spLocks noGrp="1"/>
          </p:cNvSpPr>
          <p:nvPr>
            <p:ph idx="1"/>
          </p:nvPr>
        </p:nvSpPr>
        <p:spPr>
          <a:xfrm>
            <a:off x="1687510" y="152919"/>
            <a:ext cx="10018713" cy="722707"/>
          </a:xfrm>
        </p:spPr>
        <p:txBody>
          <a:bodyPr>
            <a:normAutofit lnSpcReduction="10000"/>
          </a:bodyPr>
          <a:lstStyle/>
          <a:p>
            <a:pPr marL="0" indent="0" algn="l">
              <a:buNone/>
            </a:pPr>
            <a:r>
              <a:rPr lang="en-US" sz="4400" dirty="0">
                <a:latin typeface="Times New Roman" panose="02020603050405020304" pitchFamily="18" charset="0"/>
                <a:cs typeface="Times New Roman" panose="02020603050405020304" pitchFamily="18" charset="0"/>
              </a:rPr>
              <a:t>Empirical Results</a:t>
            </a:r>
          </a:p>
        </p:txBody>
      </p:sp>
      <p:sp>
        <p:nvSpPr>
          <p:cNvPr id="8" name="Rectangle 1">
            <a:extLst>
              <a:ext uri="{FF2B5EF4-FFF2-40B4-BE49-F238E27FC236}">
                <a16:creationId xmlns:a16="http://schemas.microsoft.com/office/drawing/2014/main" id="{D3654729-592D-4DCD-A7D9-61F09CFFAE35}"/>
              </a:ext>
            </a:extLst>
          </p:cNvPr>
          <p:cNvSpPr>
            <a:spLocks noChangeArrowheads="1"/>
          </p:cNvSpPr>
          <p:nvPr/>
        </p:nvSpPr>
        <p:spPr bwMode="auto">
          <a:xfrm>
            <a:off x="2515847" y="6428082"/>
            <a:ext cx="520634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The robust standard errors are clustered at the bank and year level. The symbols ***, **, and * denote significance at the 1%, 5%, and 10% levels, respectively. Source: Author</a:t>
            </a:r>
            <a:r>
              <a:rPr kumimoji="0" lang="en-US" altLang="en-US" sz="10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US" altLang="en-US" sz="1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 own calculation.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2" name="Table 1">
            <a:extLst>
              <a:ext uri="{FF2B5EF4-FFF2-40B4-BE49-F238E27FC236}">
                <a16:creationId xmlns:a16="http://schemas.microsoft.com/office/drawing/2014/main" id="{4BC3946D-FEBD-4157-82D7-5B46DB5FF262}"/>
              </a:ext>
            </a:extLst>
          </p:cNvPr>
          <p:cNvGraphicFramePr>
            <a:graphicFrameLocks noGrp="1"/>
          </p:cNvGraphicFramePr>
          <p:nvPr>
            <p:extLst>
              <p:ext uri="{D42A27DB-BD31-4B8C-83A1-F6EECF244321}">
                <p14:modId xmlns:p14="http://schemas.microsoft.com/office/powerpoint/2010/main" val="1844263974"/>
              </p:ext>
            </p:extLst>
          </p:nvPr>
        </p:nvGraphicFramePr>
        <p:xfrm>
          <a:off x="2586936" y="996924"/>
          <a:ext cx="5064163" cy="5431167"/>
        </p:xfrm>
        <a:graphic>
          <a:graphicData uri="http://schemas.openxmlformats.org/drawingml/2006/table">
            <a:tbl>
              <a:tblPr>
                <a:tableStyleId>{2D5ABB26-0587-4C30-8999-92F81FD0307C}</a:tableStyleId>
              </a:tblPr>
              <a:tblGrid>
                <a:gridCol w="2443357">
                  <a:extLst>
                    <a:ext uri="{9D8B030D-6E8A-4147-A177-3AD203B41FA5}">
                      <a16:colId xmlns:a16="http://schemas.microsoft.com/office/drawing/2014/main" val="1517642961"/>
                    </a:ext>
                  </a:extLst>
                </a:gridCol>
                <a:gridCol w="2620806">
                  <a:extLst>
                    <a:ext uri="{9D8B030D-6E8A-4147-A177-3AD203B41FA5}">
                      <a16:colId xmlns:a16="http://schemas.microsoft.com/office/drawing/2014/main" val="77358785"/>
                    </a:ext>
                  </a:extLst>
                </a:gridCol>
              </a:tblGrid>
              <a:tr h="258627">
                <a:tc>
                  <a:txBody>
                    <a:bodyPr/>
                    <a:lstStyle/>
                    <a:p>
                      <a:pPr marL="0" marR="0">
                        <a:lnSpc>
                          <a:spcPct val="107000"/>
                        </a:lnSpc>
                        <a:spcBef>
                          <a:spcPts val="0"/>
                        </a:spcBef>
                        <a:spcAft>
                          <a:spcPts val="0"/>
                        </a:spcAft>
                      </a:pPr>
                      <a:r>
                        <a:rPr lang="en-US" sz="1600" b="1" dirty="0">
                          <a:effectLst/>
                          <a:latin typeface="Times New Roman" panose="02020603050405020304" pitchFamily="18" charset="0"/>
                          <a:cs typeface="Times New Roman" panose="02020603050405020304" pitchFamily="18" charset="0"/>
                        </a:rPr>
                        <a:t>Dependent variable:</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lnT w="12700" cap="flat" cmpd="sng" algn="ctr">
                      <a:solidFill>
                        <a:schemeClr val="tx1"/>
                      </a:solidFill>
                      <a:prstDash val="solid"/>
                      <a:round/>
                      <a:headEnd type="none" w="med" len="med"/>
                      <a:tailEnd type="none" w="med" len="med"/>
                    </a:lnT>
                  </a:tcPr>
                </a:tc>
                <a:tc rowSpan="2">
                  <a:txBody>
                    <a:bodyPr/>
                    <a:lstStyle/>
                    <a:p>
                      <a:pPr marL="0" marR="0" algn="ctr">
                        <a:lnSpc>
                          <a:spcPct val="107000"/>
                        </a:lnSpc>
                        <a:spcBef>
                          <a:spcPts val="0"/>
                        </a:spcBef>
                        <a:spcAft>
                          <a:spcPts val="0"/>
                        </a:spcAft>
                      </a:pPr>
                      <a:r>
                        <a:rPr lang="en-US" sz="1600" b="1" dirty="0">
                          <a:effectLst/>
                          <a:latin typeface="Times New Roman" panose="02020603050405020304" pitchFamily="18" charset="0"/>
                          <a:cs typeface="Times New Roman" panose="02020603050405020304" pitchFamily="18" charset="0"/>
                        </a:rPr>
                        <a:t>Model (1)</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3981669"/>
                  </a:ext>
                </a:extLst>
              </a:tr>
              <a:tr h="258627">
                <a:tc>
                  <a:txBody>
                    <a:bodyPr/>
                    <a:lstStyle/>
                    <a:p>
                      <a:pPr marL="0" marR="0">
                        <a:lnSpc>
                          <a:spcPct val="107000"/>
                        </a:lnSpc>
                        <a:spcBef>
                          <a:spcPts val="0"/>
                        </a:spcBef>
                        <a:spcAft>
                          <a:spcPts val="0"/>
                        </a:spcAft>
                      </a:pPr>
                      <a:r>
                        <a:rPr lang="en-US" sz="1600" b="1" dirty="0">
                          <a:effectLst/>
                          <a:latin typeface="Times New Roman" panose="02020603050405020304" pitchFamily="18" charset="0"/>
                          <a:cs typeface="Times New Roman" panose="02020603050405020304" pitchFamily="18" charset="0"/>
                        </a:rPr>
                        <a:t>Loan Growth</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4044591822"/>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Covid-19</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-3.298</a:t>
                      </a:r>
                      <a:r>
                        <a:rPr lang="en-US" sz="1600" baseline="30000" dirty="0">
                          <a:effectLst/>
                          <a:latin typeface="Times New Roman" panose="02020603050405020304" pitchFamily="18" charset="0"/>
                          <a:cs typeface="Times New Roman" panose="02020603050405020304" pitchFamily="18" charset="0"/>
                        </a:rPr>
                        <a: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81099501"/>
                  </a:ext>
                </a:extLst>
              </a:tr>
              <a:tr h="258627">
                <a:tc>
                  <a:txBody>
                    <a:bodyPr/>
                    <a:lstStyle/>
                    <a:p>
                      <a:pPr marL="0" marR="0">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(-2.37)</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2080073935"/>
                  </a:ext>
                </a:extLst>
              </a:tr>
              <a:tr h="258627">
                <a:tc>
                  <a:txBody>
                    <a:bodyPr/>
                    <a:lstStyle/>
                    <a:p>
                      <a:pPr marL="0" marR="0">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Deposits Growth</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0.577</a:t>
                      </a:r>
                      <a:r>
                        <a:rPr lang="en-US" sz="1600" baseline="300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3646341199"/>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(5.91)</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817346246"/>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NPL</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0.0293</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3990927632"/>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(0.30)</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1330330031"/>
                  </a:ext>
                </a:extLst>
              </a:tr>
              <a:tr h="258627">
                <a:tc>
                  <a:txBody>
                    <a:bodyPr/>
                    <a:lstStyle/>
                    <a:p>
                      <a:pPr marL="0" marR="0">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Capitalization</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0.657</a:t>
                      </a:r>
                      <a:r>
                        <a:rPr lang="en-US" sz="1600" baseline="300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3765288472"/>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(1.70)</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1907260155"/>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ROAE</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0.199</a:t>
                      </a:r>
                      <a:r>
                        <a:rPr lang="en-US" sz="1600" baseline="300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1048334192"/>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(2.33)</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1351452047"/>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Deposit Ir</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-1.947</a:t>
                      </a:r>
                      <a:r>
                        <a:rPr lang="en-US" sz="1600" baseline="30000" dirty="0">
                          <a:effectLst/>
                          <a:latin typeface="Times New Roman" panose="02020603050405020304" pitchFamily="18" charset="0"/>
                          <a:cs typeface="Times New Roman" panose="02020603050405020304" pitchFamily="18" charset="0"/>
                        </a:rPr>
                        <a: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1752634575"/>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(-2.69)</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2983704381"/>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Inflation</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0.867</a:t>
                      </a:r>
                      <a:r>
                        <a:rPr lang="en-US" sz="1600" baseline="300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3633293263"/>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(1.98)</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1029759012"/>
                  </a:ext>
                </a:extLst>
              </a:tr>
              <a:tr h="258627">
                <a:tc>
                  <a:txBody>
                    <a:bodyPr/>
                    <a:lstStyle/>
                    <a:p>
                      <a:pPr marL="0" marR="0">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Intercept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-3.765</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439230790"/>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(-0.68)</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137871"/>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Coefficient estimates</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FE</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543252577"/>
                  </a:ext>
                </a:extLst>
              </a:tr>
              <a:tr h="258627">
                <a:tc>
                  <a:txBody>
                    <a:bodyPr/>
                    <a:lstStyle/>
                    <a:p>
                      <a:pPr marL="0" marR="0">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No. Obs.</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tc>
                  <a:txBody>
                    <a:bodyPr/>
                    <a:lstStyle/>
                    <a:p>
                      <a:pPr marL="0" marR="0" algn="ctr">
                        <a:lnSpc>
                          <a:spcPct val="107000"/>
                        </a:lnSpc>
                        <a:spcBef>
                          <a:spcPts val="0"/>
                        </a:spcBef>
                        <a:spcAft>
                          <a:spcPts val="0"/>
                        </a:spcAft>
                      </a:pPr>
                      <a:r>
                        <a:rPr lang="en-US" sz="1600">
                          <a:effectLst/>
                          <a:latin typeface="Times New Roman" panose="02020603050405020304" pitchFamily="18" charset="0"/>
                          <a:cs typeface="Times New Roman" panose="02020603050405020304" pitchFamily="18" charset="0"/>
                        </a:rPr>
                        <a:t>535</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tc>
                <a:extLst>
                  <a:ext uri="{0D108BD9-81ED-4DB2-BD59-A6C34878D82A}">
                    <a16:rowId xmlns:a16="http://schemas.microsoft.com/office/drawing/2014/main" val="2326666765"/>
                  </a:ext>
                </a:extLst>
              </a:tr>
              <a:tr h="258627">
                <a:tc>
                  <a:txBody>
                    <a:bodyPr/>
                    <a:lstStyle/>
                    <a:p>
                      <a:pPr marL="0" marR="0">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Bank fixed-effect</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effectLst/>
                          <a:latin typeface="Times New Roman" panose="02020603050405020304" pitchFamily="18" charset="0"/>
                          <a:cs typeface="Times New Roman" panose="02020603050405020304" pitchFamily="18" charset="0"/>
                        </a:rPr>
                        <a:t>Yes</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790" marR="5079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78595412"/>
                  </a:ext>
                </a:extLst>
              </a:tr>
            </a:tbl>
          </a:graphicData>
        </a:graphic>
      </p:graphicFrame>
      <p:sp>
        <p:nvSpPr>
          <p:cNvPr id="4" name="Oval 3">
            <a:extLst>
              <a:ext uri="{FF2B5EF4-FFF2-40B4-BE49-F238E27FC236}">
                <a16:creationId xmlns:a16="http://schemas.microsoft.com/office/drawing/2014/main" id="{31F0D677-A30C-48E8-AA3E-407249A5FC33}"/>
              </a:ext>
            </a:extLst>
          </p:cNvPr>
          <p:cNvSpPr/>
          <p:nvPr/>
        </p:nvSpPr>
        <p:spPr>
          <a:xfrm>
            <a:off x="5791795" y="1504526"/>
            <a:ext cx="1119673" cy="4637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E9028A37-578E-43BD-98C4-3DDBC5DABE3B}"/>
              </a:ext>
            </a:extLst>
          </p:cNvPr>
          <p:cNvSpPr/>
          <p:nvPr/>
        </p:nvSpPr>
        <p:spPr>
          <a:xfrm>
            <a:off x="5794309" y="2010463"/>
            <a:ext cx="1119673" cy="463732"/>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1377566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otalTime>0</TotalTime>
  <Words>1085</Words>
  <Application>Microsoft Office PowerPoint</Application>
  <PresentationFormat>Widescreen</PresentationFormat>
  <Paragraphs>183</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Cambria Math</vt:lpstr>
      <vt:lpstr>Corbel</vt:lpstr>
      <vt:lpstr>Times New Roman</vt:lpstr>
      <vt:lpstr>Wingdings</vt:lpstr>
      <vt:lpstr>Parallax</vt:lpstr>
      <vt:lpstr>Covid-19 Outbreak: Impacts on Bank Deposits and Bank Lending</vt:lpstr>
      <vt:lpstr>Outline</vt:lpstr>
      <vt:lpstr>Motivation</vt:lpstr>
      <vt:lpstr>Motivation</vt:lpstr>
      <vt:lpstr>Main objective:   To examine empirically the effect of the COVID-19 pandemic on the spread of bank deposits and whether banks increased bank lending during uncertain events  </vt:lpstr>
      <vt:lpstr>Sample: We include commercial, savings, and cooperative banks between 2012 and 2021 period.    Countries: Western Balkan countries.  Source: Fitch Connect platform, World Bank (WB) and International Monetary Fund (IMF).</vt:lpstr>
      <vt:lpstr>Methodology – Model Specification</vt:lpstr>
      <vt:lpstr>PowerPoint Presentation</vt:lpstr>
      <vt:lpstr>PowerPoint Presentation</vt:lpstr>
      <vt:lpstr>We show that deposit growth rate is positively and statistically significant associated with loan growth ratio in all models. This indicates that during uncertain economic events individuals and businesses becomes more risk-averse and prefer to keep their money in safe and liquid assets.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2023-11-22T11:35:49Z</dcterms:created>
  <dcterms:modified xsi:type="dcterms:W3CDTF">2023-11-28T13:27:30Z</dcterms:modified>
</cp:coreProperties>
</file>